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47"/>
  </p:notesMasterIdLst>
  <p:sldIdLst>
    <p:sldId id="340" r:id="rId2"/>
    <p:sldId id="341" r:id="rId3"/>
    <p:sldId id="362" r:id="rId4"/>
    <p:sldId id="342" r:id="rId5"/>
    <p:sldId id="363" r:id="rId6"/>
    <p:sldId id="343" r:id="rId7"/>
    <p:sldId id="347" r:id="rId8"/>
    <p:sldId id="364" r:id="rId9"/>
    <p:sldId id="366" r:id="rId10"/>
    <p:sldId id="365" r:id="rId11"/>
    <p:sldId id="348" r:id="rId12"/>
    <p:sldId id="345" r:id="rId13"/>
    <p:sldId id="367" r:id="rId14"/>
    <p:sldId id="349" r:id="rId15"/>
    <p:sldId id="351" r:id="rId16"/>
    <p:sldId id="371" r:id="rId17"/>
    <p:sldId id="372" r:id="rId18"/>
    <p:sldId id="373" r:id="rId19"/>
    <p:sldId id="368" r:id="rId20"/>
    <p:sldId id="369" r:id="rId21"/>
    <p:sldId id="370" r:id="rId22"/>
    <p:sldId id="374" r:id="rId23"/>
    <p:sldId id="375" r:id="rId24"/>
    <p:sldId id="376" r:id="rId25"/>
    <p:sldId id="377" r:id="rId26"/>
    <p:sldId id="378" r:id="rId27"/>
    <p:sldId id="379" r:id="rId28"/>
    <p:sldId id="344" r:id="rId29"/>
    <p:sldId id="353" r:id="rId30"/>
    <p:sldId id="354" r:id="rId31"/>
    <p:sldId id="355" r:id="rId32"/>
    <p:sldId id="359" r:id="rId33"/>
    <p:sldId id="357" r:id="rId34"/>
    <p:sldId id="358" r:id="rId35"/>
    <p:sldId id="360" r:id="rId36"/>
    <p:sldId id="361" r:id="rId37"/>
    <p:sldId id="346" r:id="rId38"/>
    <p:sldId id="380" r:id="rId39"/>
    <p:sldId id="381" r:id="rId40"/>
    <p:sldId id="382" r:id="rId41"/>
    <p:sldId id="383" r:id="rId42"/>
    <p:sldId id="384" r:id="rId43"/>
    <p:sldId id="385" r:id="rId44"/>
    <p:sldId id="386" r:id="rId45"/>
    <p:sldId id="387" r:id="rId46"/>
  </p:sldIdLst>
  <p:sldSz cx="13004800" cy="97536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5pPr>
    <a:lvl6pPr marL="22860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6pPr>
    <a:lvl7pPr marL="27432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7pPr>
    <a:lvl8pPr marL="32004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8pPr>
    <a:lvl9pPr marL="3657600" algn="l" defTabSz="914400" rtl="0" eaLnBrk="1" latinLnBrk="0" hangingPunct="1">
      <a:defRPr sz="4000" kern="1200">
        <a:solidFill>
          <a:srgbClr val="000000"/>
        </a:solidFill>
        <a:latin typeface="Gill Sans" pitchFamily="-84" charset="0"/>
        <a:ea typeface="ヒラギノ角ゴ ProN W3" charset="-128"/>
        <a:cs typeface="+mn-cs"/>
        <a:sym typeface="Gill Sans" pitchFamily="-8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hilipp Scholz" initials="PS" lastIdx="1" clrIdx="0">
    <p:extLst>
      <p:ext uri="{19B8F6BF-5375-455C-9EA6-DF929625EA0E}">
        <p15:presenceInfo xmlns:p15="http://schemas.microsoft.com/office/powerpoint/2012/main" userId="a00696840c6151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393"/>
    <a:srgbClr val="606060"/>
    <a:srgbClr val="262626"/>
    <a:srgbClr val="1C92E2"/>
    <a:srgbClr val="00966F"/>
    <a:srgbClr val="8BC8F1"/>
    <a:srgbClr val="A7FFE8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ittlere Formatvorlage 4 - Akz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Mittlere Formatvorlage 4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ittlere Formatvorlage 4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0" autoAdjust="0"/>
    <p:restoredTop sz="94660"/>
  </p:normalViewPr>
  <p:slideViewPr>
    <p:cSldViewPr>
      <p:cViewPr varScale="1">
        <p:scale>
          <a:sx n="81" d="100"/>
          <a:sy n="81" d="100"/>
        </p:scale>
        <p:origin x="1698" y="9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1CBAE1E9-2513-496B-BBA6-EF81BDA4E1F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AAAC83-91F7-400C-860F-58B5AC43F82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D422B7C1-170D-49FE-A67F-D42069377993}" type="datetimeFigureOut">
              <a:rPr lang="de-DE"/>
              <a:pPr>
                <a:defRPr/>
              </a:pPr>
              <a:t>12.05.2019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60DB4C7E-89ED-44FB-AEA6-EF3602379C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D1E67FBB-739E-4491-9663-C8198FB86C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6FBFBBA-EDB6-4BDA-92F2-3E44A41CB85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9E77B22-AFCB-4A8B-A937-57DB49FD7A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A2ACDF03-0F28-4BFD-A9AE-FD7620F12361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877214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4725" y="3030538"/>
            <a:ext cx="11055350" cy="2090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1038" y="5527675"/>
            <a:ext cx="9102725" cy="249237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74299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727266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1775" y="1270000"/>
            <a:ext cx="2638425" cy="6692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500" y="1270000"/>
            <a:ext cx="7762875" cy="6692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713883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A116D2FD-4896-4FDD-BBB9-B77272F9CCB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942263" y="9055100"/>
            <a:ext cx="374491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eaLnBrk="1" hangingPunct="1">
              <a:defRPr/>
            </a:pPr>
            <a:r>
              <a:rPr lang="de-DE" sz="1400" dirty="0">
                <a:solidFill>
                  <a:srgbClr val="A6A6A6"/>
                </a:solidFill>
                <a:latin typeface="Helvetica Neue" pitchFamily="2" charset="0"/>
              </a:rPr>
              <a:t>AI4 | UNIVERSITÄT BAYREUTH</a:t>
            </a:r>
          </a:p>
        </p:txBody>
      </p:sp>
      <p:cxnSp>
        <p:nvCxnSpPr>
          <p:cNvPr id="5" name="Gerader Verbinder 30">
            <a:extLst>
              <a:ext uri="{FF2B5EF4-FFF2-40B4-BE49-F238E27FC236}">
                <a16:creationId xmlns:a16="http://schemas.microsoft.com/office/drawing/2014/main" id="{D9F2E06D-0C04-4177-80F9-0E10E19B82C5}"/>
              </a:ext>
            </a:extLst>
          </p:cNvPr>
          <p:cNvCxnSpPr>
            <a:cxnSpLocks noChangeShapeType="1"/>
          </p:cNvCxnSpPr>
          <p:nvPr userDrawn="1"/>
        </p:nvCxnSpPr>
        <p:spPr bwMode="auto">
          <a:xfrm flipH="1">
            <a:off x="0" y="9002713"/>
            <a:ext cx="7870825" cy="0"/>
          </a:xfrm>
          <a:prstGeom prst="line">
            <a:avLst/>
          </a:prstGeom>
          <a:noFill/>
          <a:ln w="12700" algn="ctr">
            <a:solidFill>
              <a:schemeClr val="tx1">
                <a:lumMod val="85000"/>
                <a:lumOff val="1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61237FB7-98E0-4DF1-85E7-1625FA3CB5FA}"/>
              </a:ext>
            </a:extLst>
          </p:cNvPr>
          <p:cNvCxnSpPr/>
          <p:nvPr userDrawn="1"/>
        </p:nvCxnSpPr>
        <p:spPr bwMode="auto">
          <a:xfrm flipH="1">
            <a:off x="8015288" y="9002713"/>
            <a:ext cx="4989512" cy="0"/>
          </a:xfrm>
          <a:prstGeom prst="line">
            <a:avLst/>
          </a:prstGeom>
          <a:blipFill dpi="0" rotWithShape="0">
            <a:blip r:embed="rId2"/>
            <a:srcRect/>
            <a:tile tx="0" ty="0" sx="100000" sy="100000" flip="none" algn="tl"/>
          </a:blipFill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" name="Rechteck 2">
            <a:extLst>
              <a:ext uri="{FF2B5EF4-FFF2-40B4-BE49-F238E27FC236}">
                <a16:creationId xmlns:a16="http://schemas.microsoft.com/office/drawing/2014/main" id="{3DC373BB-8F36-4CB7-9BA3-1A564002090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09563" y="9053513"/>
            <a:ext cx="640873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1pPr>
            <a:lvl2pPr marL="742950" indent="-28575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2pPr>
            <a:lvl3pPr marL="11430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3pPr>
            <a:lvl4pPr marL="16002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4pPr>
            <a:lvl5pPr marL="2057400" indent="-228600" algn="ctr"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000000"/>
                </a:solidFill>
                <a:latin typeface="Gill Sans" pitchFamily="-84" charset="0"/>
                <a:ea typeface="ヒラギノ角ゴ ProN W3" charset="-128"/>
                <a:sym typeface="Gill Sans" pitchFamily="-84" charset="0"/>
              </a:defRPr>
            </a:lvl9pPr>
          </a:lstStyle>
          <a:p>
            <a:pPr algn="l" eaLnBrk="1" hangingPunct="1">
              <a:defRPr/>
            </a:pPr>
            <a:r>
              <a:rPr lang="de-DE" sz="1400" kern="1200" dirty="0">
                <a:solidFill>
                  <a:srgbClr val="A6A6A6"/>
                </a:solidFill>
                <a:latin typeface="Helvetica Neue" pitchFamily="2" charset="0"/>
                <a:ea typeface="ヒラギノ角ゴ ProN W3" charset="-128"/>
                <a:cs typeface="Helvetica" panose="020B0604020202020204" pitchFamily="34" charset="0"/>
                <a:sym typeface="Gill Sans" pitchFamily="-84" charset="0"/>
              </a:rPr>
              <a:t>BA Thesis – NLP-Plattform: Integration und Evaluation von POS-Tagging-Algorithmen </a:t>
            </a:r>
            <a:r>
              <a:rPr lang="de-DE" sz="14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| </a:t>
            </a:r>
            <a:r>
              <a:rPr lang="en-US" sz="14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13-May-19</a:t>
            </a:r>
            <a:r>
              <a:rPr lang="de-DE" sz="1400" dirty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t> |  </a:t>
            </a:r>
            <a:fld id="{B4304840-7D7D-4166-8A77-E9C568920577}" type="slidenum">
              <a:rPr lang="de-DE" sz="1400" smtClean="0">
                <a:solidFill>
                  <a:srgbClr val="A6A6A6"/>
                </a:solidFill>
                <a:latin typeface="Helvetica Neue" pitchFamily="2" charset="0"/>
                <a:cs typeface="Helvetica" panose="020B0604020202020204" pitchFamily="34" charset="0"/>
              </a:rPr>
              <a:pPr algn="l" eaLnBrk="1" hangingPunct="1">
                <a:defRPr/>
              </a:pPr>
              <a:t>‹Nr.›</a:t>
            </a:fld>
            <a:endParaRPr lang="de-DE" sz="1400" dirty="0">
              <a:solidFill>
                <a:srgbClr val="7F7F7F"/>
              </a:solidFill>
              <a:latin typeface="Helvetica Neue" pitchFamily="2" charset="0"/>
              <a:cs typeface="Helvetica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285" y="654472"/>
            <a:ext cx="12130777" cy="765944"/>
          </a:xfrm>
        </p:spPr>
        <p:txBody>
          <a:bodyPr/>
          <a:lstStyle>
            <a:lvl1pPr>
              <a:defRPr sz="4000">
                <a:latin typeface="+mn-lt"/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>
            <a:lvl1pPr>
              <a:defRPr sz="3200"/>
            </a:lvl1pPr>
            <a:lvl2pPr marL="596900" indent="-444500">
              <a:buFont typeface="Wingdings" panose="05000000000000000000" pitchFamily="2" charset="2"/>
              <a:buChar char="§"/>
              <a:defRPr sz="2800"/>
            </a:lvl2pPr>
            <a:lvl3pPr marL="1066800" indent="-444500">
              <a:buFont typeface="Wingdings" panose="05000000000000000000" pitchFamily="2" charset="2"/>
              <a:buChar char="§"/>
              <a:defRPr sz="2400"/>
            </a:lvl3pPr>
            <a:lvl4pPr marL="1536700" indent="-444500">
              <a:buFont typeface="Wingdings" panose="05000000000000000000" pitchFamily="2" charset="2"/>
              <a:buChar char="§"/>
              <a:defRPr sz="2400"/>
            </a:lvl4pPr>
            <a:lvl5pPr marL="1968500" indent="-4445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4095642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113" y="6267450"/>
            <a:ext cx="11053762" cy="19367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113" y="4133850"/>
            <a:ext cx="11053762" cy="213360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3159242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5900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2250" y="2171700"/>
            <a:ext cx="4260850" cy="5791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803782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875" y="2182813"/>
            <a:ext cx="5745163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875" y="3092450"/>
            <a:ext cx="5745163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5588" y="2182813"/>
            <a:ext cx="5748337" cy="9096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5588" y="3092450"/>
            <a:ext cx="5748337" cy="56197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92289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98862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089593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875" y="388938"/>
            <a:ext cx="4278313" cy="16525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763" y="388938"/>
            <a:ext cx="7269162" cy="832326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875" y="2041525"/>
            <a:ext cx="4278313" cy="66706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893712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525" y="6827838"/>
            <a:ext cx="7802563" cy="806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525" y="871538"/>
            <a:ext cx="7802563" cy="58515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Helvetica Neue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525" y="7634288"/>
            <a:ext cx="7802563" cy="11445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704350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BC865A8-B6A8-4CDA-A978-AA71411898F9}"/>
              </a:ext>
            </a:extLst>
          </p:cNvPr>
          <p:cNvSpPr/>
          <p:nvPr userDrawn="1"/>
        </p:nvSpPr>
        <p:spPr bwMode="auto">
          <a:xfrm>
            <a:off x="0" y="0"/>
            <a:ext cx="13004800" cy="62865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 eaLnBrk="1" hangingPunct="1">
              <a:defRPr/>
            </a:pPr>
            <a:endParaRPr lang="de-DE">
              <a:latin typeface="Gill Sans" charset="0"/>
              <a:sym typeface="Gill Sans" charset="0"/>
            </a:endParaRPr>
          </a:p>
        </p:txBody>
      </p:sp>
      <p:sp>
        <p:nvSpPr>
          <p:cNvPr id="1027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59000" y="2171700"/>
            <a:ext cx="86741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" pitchFamily="2" charset="0"/>
              </a:rPr>
              <a:t>Click to edit Master text styles</a:t>
            </a:r>
          </a:p>
          <a:p>
            <a:pPr lvl="1"/>
            <a:r>
              <a:rPr lang="en-US" altLang="de-DE">
                <a:sym typeface="Helvetica Neue" pitchFamily="2" charset="0"/>
              </a:rPr>
              <a:t>Second level</a:t>
            </a:r>
          </a:p>
          <a:p>
            <a:pPr lvl="2"/>
            <a:r>
              <a:rPr lang="en-US" altLang="de-DE">
                <a:sym typeface="Helvetica Neue" pitchFamily="2" charset="0"/>
              </a:rPr>
              <a:t>Third level</a:t>
            </a:r>
          </a:p>
          <a:p>
            <a:pPr lvl="3"/>
            <a:r>
              <a:rPr lang="en-US" altLang="de-DE">
                <a:sym typeface="Helvetica Neue" pitchFamily="2" charset="0"/>
              </a:rPr>
              <a:t>Fourth level</a:t>
            </a:r>
          </a:p>
          <a:p>
            <a:pPr lvl="4"/>
            <a:r>
              <a:rPr lang="en-US" altLang="de-DE">
                <a:sym typeface="Helvetica Neue" pitchFamily="2" charset="0"/>
              </a:rPr>
              <a:t>Fifth level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06500" y="1270000"/>
            <a:ext cx="10553700" cy="127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>
                <a:sym typeface="Helvetica Neue UltraLight" charset="0"/>
              </a:rPr>
              <a:t>Click to edit Master title style</a:t>
            </a:r>
          </a:p>
        </p:txBody>
      </p:sp>
      <p:pic>
        <p:nvPicPr>
          <p:cNvPr id="1029" name="Grafik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1225" y="169863"/>
            <a:ext cx="2881313" cy="325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Grafik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74625"/>
            <a:ext cx="1679575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81" r:id="rId1"/>
    <p:sldLayoutId id="2147484191" r:id="rId2"/>
    <p:sldLayoutId id="2147484182" r:id="rId3"/>
    <p:sldLayoutId id="2147484183" r:id="rId4"/>
    <p:sldLayoutId id="2147484184" r:id="rId5"/>
    <p:sldLayoutId id="2147484185" r:id="rId6"/>
    <p:sldLayoutId id="2147484186" r:id="rId7"/>
    <p:sldLayoutId id="2147484187" r:id="rId8"/>
    <p:sldLayoutId id="2147484188" r:id="rId9"/>
    <p:sldLayoutId id="2147484189" r:id="rId10"/>
    <p:sldLayoutId id="2147484190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+mj-lt"/>
          <a:ea typeface="+mj-ea"/>
          <a:cs typeface="+mj-cs"/>
          <a:sym typeface="Helvetica Neue UltraLight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7000">
          <a:solidFill>
            <a:srgbClr val="4D4D4D"/>
          </a:solidFill>
          <a:latin typeface="Helvetica Neue UltraLight" charset="0"/>
          <a:ea typeface="ヒラギノ角ゴ ProN W3" charset="-128"/>
          <a:cs typeface="ヒラギノ角ゴ ProN W3" charset="-128"/>
          <a:sym typeface="Helvetica Neue UltraLight" charset="0"/>
        </a:defRPr>
      </a:lvl9pPr>
    </p:titleStyle>
    <p:bodyStyle>
      <a:lvl1pPr marL="342900" indent="-342900" algn="l" rtl="0" eaLnBrk="0" fontAlgn="base" hangingPunct="0">
        <a:spcBef>
          <a:spcPts val="2300"/>
        </a:spcBef>
        <a:spcAft>
          <a:spcPct val="0"/>
        </a:spcAft>
        <a:defRPr sz="4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1pPr>
      <a:lvl2pPr marL="596900" indent="-444500" algn="l" rtl="0" eaLnBrk="0" fontAlgn="base" hangingPunct="0">
        <a:spcBef>
          <a:spcPts val="1800"/>
        </a:spcBef>
        <a:spcAft>
          <a:spcPct val="0"/>
        </a:spcAft>
        <a:buSzPct val="125000"/>
        <a:buFont typeface="Helvetica Neue" pitchFamily="2" charset="0"/>
        <a:buChar char="•"/>
        <a:defRPr sz="40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2pPr>
      <a:lvl3pPr marL="1066800" indent="-444500" algn="l" rtl="0" eaLnBrk="0" fontAlgn="base" hangingPunct="0">
        <a:spcBef>
          <a:spcPts val="15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6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3pPr>
      <a:lvl4pPr marL="1536700" indent="-444500" algn="l" rtl="0" eaLnBrk="0" fontAlgn="base" hangingPunct="0">
        <a:spcBef>
          <a:spcPts val="13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4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4pPr>
      <a:lvl5pPr marL="1968500" indent="-444500" algn="l" rtl="0" eaLnBrk="0" fontAlgn="base" hangingPunct="0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pitchFamily="2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pitchFamily="2" charset="0"/>
        </a:defRPr>
      </a:lvl5pPr>
      <a:lvl6pPr marL="24257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6pPr>
      <a:lvl7pPr marL="28829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7pPr>
      <a:lvl8pPr marL="33401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8pPr>
      <a:lvl9pPr marL="3797300" indent="-444500" algn="l" rtl="0" fontAlgn="base">
        <a:spcBef>
          <a:spcPts val="1000"/>
        </a:spcBef>
        <a:spcAft>
          <a:spcPct val="0"/>
        </a:spcAft>
        <a:buClr>
          <a:srgbClr val="343434"/>
        </a:buClr>
        <a:buSzPct val="125000"/>
        <a:buFont typeface="Helvetica Neue" charset="0"/>
        <a:buChar char="•"/>
        <a:defRPr sz="3200">
          <a:solidFill>
            <a:srgbClr val="343434"/>
          </a:solidFill>
          <a:latin typeface="+mn-lt"/>
          <a:ea typeface="+mn-ea"/>
          <a:cs typeface="+mn-cs"/>
          <a:sym typeface="Helvetica Neue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7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Relationship Id="rId14" Type="http://schemas.openxmlformats.org/officeDocument/2006/relationships/image" Target="../media/image28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Relationship Id="rId1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9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Relationship Id="rId1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13" Type="http://schemas.openxmlformats.org/officeDocument/2006/relationships/image" Target="../media/image1.jpeg"/><Relationship Id="rId3" Type="http://schemas.openxmlformats.org/officeDocument/2006/relationships/image" Target="../media/image13.png"/><Relationship Id="rId7" Type="http://schemas.openxmlformats.org/officeDocument/2006/relationships/image" Target="../media/image23.png"/><Relationship Id="rId12" Type="http://schemas.openxmlformats.org/officeDocument/2006/relationships/image" Target="../media/image26.sv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25.png"/><Relationship Id="rId5" Type="http://schemas.openxmlformats.org/officeDocument/2006/relationships/image" Target="../media/image7.png"/><Relationship Id="rId10" Type="http://schemas.openxmlformats.org/officeDocument/2006/relationships/image" Target="../media/image16.svg"/><Relationship Id="rId4" Type="http://schemas.openxmlformats.org/officeDocument/2006/relationships/image" Target="../media/image14.svg"/><Relationship Id="rId9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13" Type="http://schemas.openxmlformats.org/officeDocument/2006/relationships/image" Target="../media/image1.jpeg"/><Relationship Id="rId3" Type="http://schemas.openxmlformats.org/officeDocument/2006/relationships/image" Target="../media/image13.png"/><Relationship Id="rId7" Type="http://schemas.openxmlformats.org/officeDocument/2006/relationships/image" Target="../media/image23.png"/><Relationship Id="rId12" Type="http://schemas.openxmlformats.org/officeDocument/2006/relationships/image" Target="../media/image26.sv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11" Type="http://schemas.openxmlformats.org/officeDocument/2006/relationships/image" Target="../media/image25.png"/><Relationship Id="rId5" Type="http://schemas.openxmlformats.org/officeDocument/2006/relationships/image" Target="../media/image7.png"/><Relationship Id="rId10" Type="http://schemas.openxmlformats.org/officeDocument/2006/relationships/image" Target="../media/image16.svg"/><Relationship Id="rId4" Type="http://schemas.openxmlformats.org/officeDocument/2006/relationships/image" Target="../media/image14.svg"/><Relationship Id="rId9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4.svg"/><Relationship Id="rId7" Type="http://schemas.openxmlformats.org/officeDocument/2006/relationships/image" Target="../media/image24.svg"/><Relationship Id="rId12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6.svg"/><Relationship Id="rId5" Type="http://schemas.openxmlformats.org/officeDocument/2006/relationships/image" Target="../media/image8.svg"/><Relationship Id="rId10" Type="http://schemas.openxmlformats.org/officeDocument/2006/relationships/image" Target="../media/image25.png"/><Relationship Id="rId4" Type="http://schemas.openxmlformats.org/officeDocument/2006/relationships/image" Target="../media/image7.png"/><Relationship Id="rId9" Type="http://schemas.openxmlformats.org/officeDocument/2006/relationships/image" Target="../media/image16.sv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8.svg"/><Relationship Id="rId7" Type="http://schemas.openxmlformats.org/officeDocument/2006/relationships/image" Target="../media/image16.svg"/><Relationship Id="rId12" Type="http://schemas.openxmlformats.org/officeDocument/2006/relationships/image" Target="../media/image1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openxmlformats.org/officeDocument/2006/relationships/image" Target="../media/image10.svg"/><Relationship Id="rId5" Type="http://schemas.openxmlformats.org/officeDocument/2006/relationships/image" Target="../media/image18.svg"/><Relationship Id="rId10" Type="http://schemas.openxmlformats.org/officeDocument/2006/relationships/image" Target="../media/image9.png"/><Relationship Id="rId4" Type="http://schemas.openxmlformats.org/officeDocument/2006/relationships/image" Target="../media/image17.png"/><Relationship Id="rId9" Type="http://schemas.openxmlformats.org/officeDocument/2006/relationships/image" Target="../media/image20.sv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467C30BC-110E-4C9F-911F-110C1494A92E}"/>
              </a:ext>
            </a:extLst>
          </p:cNvPr>
          <p:cNvSpPr txBox="1"/>
          <p:nvPr/>
        </p:nvSpPr>
        <p:spPr>
          <a:xfrm>
            <a:off x="8447087" y="5516846"/>
            <a:ext cx="4248150" cy="10156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de-DE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BA Thesis</a:t>
            </a:r>
          </a:p>
          <a:p>
            <a:pPr eaLnBrk="1" hangingPunct="1">
              <a:defRPr/>
            </a:pPr>
            <a:endParaRPr lang="de-DE" sz="2000" b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  <a:p>
            <a:pPr eaLnBrk="1" hangingPunct="1">
              <a:defRPr/>
            </a:pPr>
            <a:r>
              <a:rPr lang="de-DE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Philipp Scholz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E4B2FBB-51FC-4998-9E61-502F224CEBA1}"/>
              </a:ext>
            </a:extLst>
          </p:cNvPr>
          <p:cNvSpPr/>
          <p:nvPr/>
        </p:nvSpPr>
        <p:spPr>
          <a:xfrm>
            <a:off x="93688" y="5516846"/>
            <a:ext cx="8713787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de-DE" dirty="0"/>
              <a:t>NLP-Plattform:</a:t>
            </a:r>
            <a:br>
              <a:rPr lang="de-DE" dirty="0"/>
            </a:br>
            <a:r>
              <a:rPr lang="de-DE" dirty="0"/>
              <a:t>Integration und Evaluation </a:t>
            </a:r>
            <a:br>
              <a:rPr lang="de-DE" dirty="0"/>
            </a:br>
            <a:r>
              <a:rPr lang="de-DE" dirty="0"/>
              <a:t>von POS-Tagging-Algorithmen </a:t>
            </a:r>
            <a:endParaRPr lang="en-US" dirty="0">
              <a:solidFill>
                <a:srgbClr val="262626"/>
              </a:solidFill>
              <a:latin typeface="+mn-lt"/>
            </a:endParaRPr>
          </a:p>
        </p:txBody>
      </p:sp>
      <p:pic>
        <p:nvPicPr>
          <p:cNvPr id="4100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21" b="18791"/>
          <a:stretch>
            <a:fillRect/>
          </a:stretch>
        </p:blipFill>
        <p:spPr bwMode="auto">
          <a:xfrm>
            <a:off x="0" y="679450"/>
            <a:ext cx="13004800" cy="472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D0DBA-81FA-4698-9F02-A416F799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Korpora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ED578C-49B9-42A4-9E49-0A6F71792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Korpus</a:t>
            </a:r>
            <a:br>
              <a:rPr lang="de-DE" sz="2800" dirty="0"/>
            </a:br>
            <a:r>
              <a:rPr lang="de-DE" sz="2800" dirty="0"/>
              <a:t>Große Sammlung an Text, z.B. Nachrichtenarchive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 err="1"/>
              <a:t>Treebank</a:t>
            </a:r>
            <a:br>
              <a:rPr lang="de-DE" sz="2800" dirty="0"/>
            </a:br>
            <a:r>
              <a:rPr lang="de-DE" sz="2800" dirty="0"/>
              <a:t>Korpus, dessen Sätze mit Tags und Satzstrukturinformationen (Parse </a:t>
            </a:r>
            <a:r>
              <a:rPr lang="de-DE" sz="2800" dirty="0" err="1"/>
              <a:t>Trees</a:t>
            </a:r>
            <a:r>
              <a:rPr lang="de-DE" sz="2800" dirty="0"/>
              <a:t>) versehen sind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Goldstandard</a:t>
            </a:r>
            <a:br>
              <a:rPr lang="de-DE" sz="2800" dirty="0"/>
            </a:br>
            <a:r>
              <a:rPr lang="de-DE" sz="2800" dirty="0" err="1"/>
              <a:t>Treebank</a:t>
            </a:r>
            <a:r>
              <a:rPr lang="de-DE" sz="2800" dirty="0"/>
              <a:t>, die zu nahezu 100% Korrektheit korrigiert wurde</a:t>
            </a:r>
            <a:br>
              <a:rPr lang="de-DE" sz="2800" dirty="0"/>
            </a:br>
            <a:r>
              <a:rPr lang="de-DE" sz="2800" dirty="0"/>
              <a:t>Basis für Training</a:t>
            </a:r>
            <a:br>
              <a:rPr lang="de-DE" sz="2800" dirty="0"/>
            </a:b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4867990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6A8593-6F27-4D85-B01A-FD8B28FA9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Grundlegendes </a:t>
            </a:r>
            <a:r>
              <a:rPr lang="de-DE" dirty="0">
                <a:latin typeface="+mj-lt"/>
                <a:cs typeface="Calibri" panose="020F0502020204030204" pitchFamily="34" charset="0"/>
              </a:rPr>
              <a:t>−</a:t>
            </a:r>
            <a:r>
              <a:rPr lang="de-DE" dirty="0">
                <a:latin typeface="+mj-lt"/>
              </a:rPr>
              <a:t> </a:t>
            </a:r>
            <a:r>
              <a:rPr lang="de-DE" dirty="0" err="1"/>
              <a:t>Rapidminer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7B79CF-17A0-4D17-B14D-D77846AA6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Datenverarbeitungsplattform nach „Steckkasten“-Prinzip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Operatoren erzeugen und verarbeiten Daten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Übergabeobjekte standardisieren Ein- und Ausgänge von Operatoren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Prozesse bestehen aus </a:t>
            </a:r>
            <a:br>
              <a:rPr lang="de-DE" sz="2800" dirty="0"/>
            </a:br>
            <a:r>
              <a:rPr lang="de-DE" sz="2800" dirty="0"/>
              <a:t>verbundenen Operatoren, </a:t>
            </a:r>
            <a:br>
              <a:rPr lang="de-DE" sz="2800" dirty="0"/>
            </a:br>
            <a:r>
              <a:rPr lang="de-DE" sz="2800" dirty="0"/>
              <a:t>ggf. Eingängen und mind. </a:t>
            </a:r>
            <a:br>
              <a:rPr lang="de-DE" sz="2800" dirty="0"/>
            </a:br>
            <a:r>
              <a:rPr lang="de-DE" sz="2800" dirty="0"/>
              <a:t>einem Ausgang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8285007-F09F-4DCA-BB6B-2E682C92B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6296" y="3868688"/>
            <a:ext cx="5258534" cy="4420217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02A1841-9DA0-4EB0-A4F4-B39D1BF2A582}"/>
              </a:ext>
            </a:extLst>
          </p:cNvPr>
          <p:cNvSpPr txBox="1"/>
          <p:nvPr/>
        </p:nvSpPr>
        <p:spPr>
          <a:xfrm>
            <a:off x="7096127" y="8288905"/>
            <a:ext cx="21988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Beispiel-Teilprozess</a:t>
            </a:r>
          </a:p>
        </p:txBody>
      </p:sp>
    </p:spTree>
    <p:extLst>
      <p:ext uri="{BB962C8B-B14F-4D97-AF65-F5344CB8AC3E}">
        <p14:creationId xmlns:p14="http://schemas.microsoft.com/office/powerpoint/2010/main" val="76944144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1. 	Grundlegendes</a:t>
            </a:r>
          </a:p>
          <a:p>
            <a:pPr marL="254000" lvl="1" indent="0">
              <a:buNone/>
            </a:pPr>
            <a:r>
              <a:rPr lang="de-DE" dirty="0"/>
              <a:t>2.	Konzept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3.	Implementierung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4.	Evaluations-Testlauf</a:t>
            </a:r>
          </a:p>
          <a:p>
            <a:pPr marL="768350" lvl="1" indent="-514350">
              <a:buAutoNum type="arabicPeriod" startAt="3"/>
            </a:pPr>
            <a:endParaRPr lang="de-DE" dirty="0"/>
          </a:p>
          <a:p>
            <a:pPr marL="254000" lvl="1" indent="0">
              <a:buNone/>
            </a:pPr>
            <a:r>
              <a:rPr lang="de-DE" dirty="0"/>
              <a:t>	</a:t>
            </a:r>
            <a:br>
              <a:rPr lang="de-DE" dirty="0"/>
            </a:b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3330766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C74235-9A6C-4CAC-B260-0521A839A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Unterteilung der Arbeitsschritte</a:t>
            </a:r>
          </a:p>
        </p:txBody>
      </p:sp>
      <p:pic>
        <p:nvPicPr>
          <p:cNvPr id="28" name="Inhaltsplatzhalter 3" descr="Dokument">
            <a:extLst>
              <a:ext uri="{FF2B5EF4-FFF2-40B4-BE49-F238E27FC236}">
                <a16:creationId xmlns:a16="http://schemas.microsoft.com/office/drawing/2014/main" id="{566E7402-A42A-425D-A991-343A912F2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514459" y="415672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Grafik 28" descr="Zahnräder">
            <a:extLst>
              <a:ext uri="{FF2B5EF4-FFF2-40B4-BE49-F238E27FC236}">
                <a16:creationId xmlns:a16="http://schemas.microsoft.com/office/drawing/2014/main" id="{02451410-A008-411D-B939-97D1059B6D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87067" y="4156720"/>
            <a:ext cx="914400" cy="914400"/>
          </a:xfrm>
          <a:prstGeom prst="rect">
            <a:avLst/>
          </a:prstGeom>
        </p:spPr>
      </p:pic>
      <p:pic>
        <p:nvPicPr>
          <p:cNvPr id="30" name="Grafik 29" descr="Umschlag">
            <a:extLst>
              <a:ext uri="{FF2B5EF4-FFF2-40B4-BE49-F238E27FC236}">
                <a16:creationId xmlns:a16="http://schemas.microsoft.com/office/drawing/2014/main" id="{B6D3B8B7-EA50-43EB-8E86-80DC13C3D4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23371" y="4156720"/>
            <a:ext cx="914400" cy="914400"/>
          </a:xfrm>
          <a:prstGeom prst="rect">
            <a:avLst/>
          </a:prstGeom>
        </p:spPr>
      </p:pic>
      <p:pic>
        <p:nvPicPr>
          <p:cNvPr id="31" name="Grafik 30" descr="Forschung">
            <a:extLst>
              <a:ext uri="{FF2B5EF4-FFF2-40B4-BE49-F238E27FC236}">
                <a16:creationId xmlns:a16="http://schemas.microsoft.com/office/drawing/2014/main" id="{418F392B-0E27-491E-BD3A-BAE699A72D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459675" y="4154274"/>
            <a:ext cx="914400" cy="914400"/>
          </a:xfrm>
          <a:prstGeom prst="rect">
            <a:avLst/>
          </a:prstGeom>
        </p:spPr>
      </p:pic>
      <p:pic>
        <p:nvPicPr>
          <p:cNvPr id="32" name="Grafik 31" descr="Säge">
            <a:extLst>
              <a:ext uri="{FF2B5EF4-FFF2-40B4-BE49-F238E27FC236}">
                <a16:creationId xmlns:a16="http://schemas.microsoft.com/office/drawing/2014/main" id="{04BBBAEE-8B22-47DF-A37A-4BF6A14585B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250763" y="4154274"/>
            <a:ext cx="914400" cy="914400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638E4215-0800-43F0-8D98-79830E16FE69}"/>
              </a:ext>
            </a:extLst>
          </p:cNvPr>
          <p:cNvSpPr txBox="1"/>
          <p:nvPr/>
        </p:nvSpPr>
        <p:spPr>
          <a:xfrm>
            <a:off x="488193" y="506867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9144BB06-AC77-4C62-A5E3-9C1EB09D3E3B}"/>
              </a:ext>
            </a:extLst>
          </p:cNvPr>
          <p:cNvSpPr txBox="1"/>
          <p:nvPr/>
        </p:nvSpPr>
        <p:spPr>
          <a:xfrm>
            <a:off x="3209560" y="506867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E4A3B5D3-AB47-4FE2-8C97-96BDC3E2FC6A}"/>
              </a:ext>
            </a:extLst>
          </p:cNvPr>
          <p:cNvSpPr txBox="1"/>
          <p:nvPr/>
        </p:nvSpPr>
        <p:spPr>
          <a:xfrm>
            <a:off x="6021812" y="506387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437823BA-A68A-4E7F-9D94-B7241D38C229}"/>
              </a:ext>
            </a:extLst>
          </p:cNvPr>
          <p:cNvSpPr txBox="1"/>
          <p:nvPr/>
        </p:nvSpPr>
        <p:spPr>
          <a:xfrm>
            <a:off x="8625132" y="507112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C29BA5E0-4DBE-47BC-B426-0C3C8EE6B505}"/>
              </a:ext>
            </a:extLst>
          </p:cNvPr>
          <p:cNvSpPr txBox="1"/>
          <p:nvPr/>
        </p:nvSpPr>
        <p:spPr>
          <a:xfrm>
            <a:off x="11336717" y="506151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82C9EBBD-CA37-426B-B837-52DB05A8854A}"/>
              </a:ext>
            </a:extLst>
          </p:cNvPr>
          <p:cNvCxnSpPr>
            <a:stCxn id="28" idx="3"/>
            <a:endCxn id="32" idx="1"/>
          </p:cNvCxnSpPr>
          <p:nvPr/>
        </p:nvCxnSpPr>
        <p:spPr bwMode="auto">
          <a:xfrm flipV="1">
            <a:off x="1428859" y="461147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B829E5A4-69D3-432F-BFEB-6995058D3E44}"/>
              </a:ext>
            </a:extLst>
          </p:cNvPr>
          <p:cNvCxnSpPr>
            <a:stCxn id="32" idx="3"/>
            <a:endCxn id="29" idx="1"/>
          </p:cNvCxnSpPr>
          <p:nvPr/>
        </p:nvCxnSpPr>
        <p:spPr bwMode="auto">
          <a:xfrm>
            <a:off x="4165163" y="461147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62D7E974-E6DA-4342-9624-99AADC510BC9}"/>
              </a:ext>
            </a:extLst>
          </p:cNvPr>
          <p:cNvCxnSpPr>
            <a:stCxn id="29" idx="3"/>
            <a:endCxn id="30" idx="1"/>
          </p:cNvCxnSpPr>
          <p:nvPr/>
        </p:nvCxnSpPr>
        <p:spPr bwMode="auto">
          <a:xfrm>
            <a:off x="6901467" y="461392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2E08F3D8-ECFC-487F-A406-E4DC33923CBF}"/>
              </a:ext>
            </a:extLst>
          </p:cNvPr>
          <p:cNvCxnSpPr>
            <a:stCxn id="30" idx="3"/>
            <a:endCxn id="31" idx="1"/>
          </p:cNvCxnSpPr>
          <p:nvPr/>
        </p:nvCxnSpPr>
        <p:spPr bwMode="auto">
          <a:xfrm flipV="1">
            <a:off x="9637771" y="461147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4" name="Titel 1">
            <a:extLst>
              <a:ext uri="{FF2B5EF4-FFF2-40B4-BE49-F238E27FC236}">
                <a16:creationId xmlns:a16="http://schemas.microsoft.com/office/drawing/2014/main" id="{58746AFB-E71E-437D-95DF-A120300421C1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</p:spTree>
    <p:extLst>
      <p:ext uri="{BB962C8B-B14F-4D97-AF65-F5344CB8AC3E}">
        <p14:creationId xmlns:p14="http://schemas.microsoft.com/office/powerpoint/2010/main" val="868523028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03F7D87-DAB8-4ABF-887E-85FB1B348D97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21123-14AB-4DDB-AB37-40E560D51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Einlesen von Text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7B9509-D02E-4617-82A1-DDA8F94DE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6" y="3076600"/>
            <a:ext cx="12106770" cy="561662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 	Dateien (Dokumente)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 	Interne Darstellung der Dateiinhalte (Text)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 	Wird von RM Übernommen</a:t>
            </a:r>
            <a:br>
              <a:rPr lang="de-DE" sz="2800" dirty="0"/>
            </a:br>
            <a:endParaRPr lang="de-DE" sz="2800" dirty="0"/>
          </a:p>
        </p:txBody>
      </p:sp>
      <p:pic>
        <p:nvPicPr>
          <p:cNvPr id="4" name="Inhaltsplatzhalter 3" descr="Dokument">
            <a:extLst>
              <a:ext uri="{FF2B5EF4-FFF2-40B4-BE49-F238E27FC236}">
                <a16:creationId xmlns:a16="http://schemas.microsoft.com/office/drawing/2014/main" id="{919DD029-4D5B-4A31-B4F2-10A108ECC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Grafik 4" descr="Zahnräder">
            <a:extLst>
              <a:ext uri="{FF2B5EF4-FFF2-40B4-BE49-F238E27FC236}">
                <a16:creationId xmlns:a16="http://schemas.microsoft.com/office/drawing/2014/main" id="{A583B654-2D43-40E8-BFDD-59D453060C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6" name="Grafik 5" descr="Umschlag">
            <a:extLst>
              <a:ext uri="{FF2B5EF4-FFF2-40B4-BE49-F238E27FC236}">
                <a16:creationId xmlns:a16="http://schemas.microsoft.com/office/drawing/2014/main" id="{22E2CFE0-48E3-4ED6-96B0-2253A202C7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7" name="Grafik 6" descr="Forschung">
            <a:extLst>
              <a:ext uri="{FF2B5EF4-FFF2-40B4-BE49-F238E27FC236}">
                <a16:creationId xmlns:a16="http://schemas.microsoft.com/office/drawing/2014/main" id="{75D5F494-C3A9-458F-AF26-FDAE4C95F67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8" name="Grafik 7" descr="Säge">
            <a:extLst>
              <a:ext uri="{FF2B5EF4-FFF2-40B4-BE49-F238E27FC236}">
                <a16:creationId xmlns:a16="http://schemas.microsoft.com/office/drawing/2014/main" id="{12847924-FC59-4DFD-92AC-8735C0E86F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FE3B1E3-5E68-424A-BA43-43162918D568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E57ED0E-94FC-44EA-929B-402AB5D8F120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5212DF7-B5FE-4CFE-8A88-454ADB9B8B16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08290C4-205D-4C83-B131-FB38BD5796CD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72546BC-02A4-4897-98A3-77E5103B8622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1964316A-F611-4164-A413-843668E843A3}"/>
              </a:ext>
            </a:extLst>
          </p:cNvPr>
          <p:cNvCxnSpPr>
            <a:stCxn id="4" idx="3"/>
            <a:endCxn id="8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C4ED8B6-0ED6-4435-8EA7-698D2939F481}"/>
              </a:ext>
            </a:extLst>
          </p:cNvPr>
          <p:cNvCxnSpPr>
            <a:stCxn id="8" idx="3"/>
            <a:endCxn id="5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03358D0E-6086-4D76-BC29-1E8E15F14265}"/>
              </a:ext>
            </a:extLst>
          </p:cNvPr>
          <p:cNvCxnSpPr>
            <a:stCxn id="5" idx="3"/>
            <a:endCxn id="6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23A0DE13-C4ED-4408-8645-D0B6B6C59EC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8" name="Ellipse 17">
            <a:extLst>
              <a:ext uri="{FF2B5EF4-FFF2-40B4-BE49-F238E27FC236}">
                <a16:creationId xmlns:a16="http://schemas.microsoft.com/office/drawing/2014/main" id="{5E32362D-CE4A-4897-B214-792636D3FA7D}"/>
              </a:ext>
            </a:extLst>
          </p:cNvPr>
          <p:cNvSpPr/>
          <p:nvPr/>
        </p:nvSpPr>
        <p:spPr bwMode="auto">
          <a:xfrm>
            <a:off x="99389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02095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DC0F653-8DB6-4529-BA56-EFE99CC99052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Sequenzierung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Text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</a:t>
            </a:r>
            <a:r>
              <a:rPr lang="de-DE" sz="2800" b="1" dirty="0"/>
              <a:t>Token</a:t>
            </a:r>
            <a:r>
              <a:rPr lang="de-DE" sz="2800" dirty="0"/>
              <a:t>-Sequenz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0" indent="0"/>
            <a:r>
              <a:rPr lang="de-DE" sz="2400" dirty="0"/>
              <a:t>	</a:t>
            </a:r>
            <a:endParaRPr lang="de-DE" sz="2800" dirty="0"/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2835693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83617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DC0F653-8DB6-4529-BA56-EFE99CC99052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Sequenzierung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Token: 				</a:t>
            </a:r>
            <a:r>
              <a:rPr lang="de-DE" sz="2800" dirty="0"/>
              <a:t>Wort oder Symbol, dem ein POS-Tag</a:t>
            </a:r>
            <a:br>
              <a:rPr lang="de-DE" sz="2800" dirty="0"/>
            </a:br>
            <a:r>
              <a:rPr lang="de-DE" sz="2800" dirty="0"/>
              <a:t>					zugewiesen soll.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Wortsequenzierung</a:t>
            </a:r>
            <a:r>
              <a:rPr lang="de-DE" sz="2800" dirty="0"/>
              <a:t>:	Zerlegung von Text in Token (auch:</a:t>
            </a:r>
            <a:br>
              <a:rPr lang="de-DE" sz="2800" dirty="0"/>
            </a:br>
            <a:r>
              <a:rPr lang="de-DE" sz="2800" dirty="0"/>
              <a:t>					</a:t>
            </a:r>
            <a:r>
              <a:rPr lang="de-DE" sz="2800" i="1" dirty="0" err="1"/>
              <a:t>Tokenization</a:t>
            </a:r>
            <a:r>
              <a:rPr lang="de-DE" sz="2800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Problem:</a:t>
            </a:r>
            <a:r>
              <a:rPr lang="de-DE" sz="2800" dirty="0"/>
              <a:t>			Iteratives Vergleichen auf unterschiedlich</a:t>
            </a:r>
            <a:br>
              <a:rPr lang="de-DE" sz="2800" dirty="0"/>
            </a:br>
            <a:r>
              <a:rPr lang="de-DE" sz="2800" dirty="0"/>
              <a:t>					sequenzierten Token-Ketten sehr schwer</a:t>
            </a:r>
            <a:endParaRPr lang="de-DE" sz="2400" b="1" dirty="0"/>
          </a:p>
          <a:p>
            <a:pPr marL="0" indent="0"/>
            <a:r>
              <a:rPr lang="de-DE" sz="2400" dirty="0"/>
              <a:t>	</a:t>
            </a:r>
            <a:endParaRPr lang="de-DE" sz="2800" dirty="0"/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2835693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80680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DC0F653-8DB6-4529-BA56-EFE99CC99052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Sequenzierung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Beispiel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0" indent="0"/>
            <a:r>
              <a:rPr lang="de-DE" sz="2800" dirty="0"/>
              <a:t>	Ein einfacher Iterator über </a:t>
            </a:r>
            <a:r>
              <a:rPr lang="de-DE" sz="2800" i="1" dirty="0"/>
              <a:t>i</a:t>
            </a:r>
            <a:r>
              <a:rPr lang="de-DE" sz="2800" dirty="0"/>
              <a:t> würde ab </a:t>
            </a:r>
            <a:r>
              <a:rPr lang="de-DE" sz="2800" i="1" dirty="0"/>
              <a:t>i=3 </a:t>
            </a:r>
            <a:br>
              <a:rPr lang="de-DE" sz="2800" i="1" dirty="0"/>
            </a:br>
            <a:r>
              <a:rPr lang="de-DE" sz="2800" i="1" dirty="0"/>
              <a:t>	</a:t>
            </a:r>
            <a:r>
              <a:rPr lang="de-DE" sz="2800" dirty="0"/>
              <a:t>ungleiche Token vergleichen!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2835693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graphicFrame>
        <p:nvGraphicFramePr>
          <p:cNvPr id="22" name="Tabelle 21">
            <a:extLst>
              <a:ext uri="{FF2B5EF4-FFF2-40B4-BE49-F238E27FC236}">
                <a16:creationId xmlns:a16="http://schemas.microsoft.com/office/drawing/2014/main" id="{DC5E49B7-A58B-48DB-BC51-93483F48E7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016887"/>
              </p:ext>
            </p:extLst>
          </p:nvPr>
        </p:nvGraphicFramePr>
        <p:xfrm>
          <a:off x="3622080" y="3975754"/>
          <a:ext cx="8522623" cy="1112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648072">
                  <a:extLst>
                    <a:ext uri="{9D8B030D-6E8A-4147-A177-3AD203B41FA5}">
                      <a16:colId xmlns:a16="http://schemas.microsoft.com/office/drawing/2014/main" val="1613072984"/>
                    </a:ext>
                  </a:extLst>
                </a:gridCol>
                <a:gridCol w="1162325">
                  <a:extLst>
                    <a:ext uri="{9D8B030D-6E8A-4147-A177-3AD203B41FA5}">
                      <a16:colId xmlns:a16="http://schemas.microsoft.com/office/drawing/2014/main" val="77292064"/>
                    </a:ext>
                  </a:extLst>
                </a:gridCol>
                <a:gridCol w="2423220">
                  <a:extLst>
                    <a:ext uri="{9D8B030D-6E8A-4147-A177-3AD203B41FA5}">
                      <a16:colId xmlns:a16="http://schemas.microsoft.com/office/drawing/2014/main" val="2574069958"/>
                    </a:ext>
                  </a:extLst>
                </a:gridCol>
                <a:gridCol w="2423220">
                  <a:extLst>
                    <a:ext uri="{9D8B030D-6E8A-4147-A177-3AD203B41FA5}">
                      <a16:colId xmlns:a16="http://schemas.microsoft.com/office/drawing/2014/main" val="2311025978"/>
                    </a:ext>
                  </a:extLst>
                </a:gridCol>
                <a:gridCol w="1865786">
                  <a:extLst>
                    <a:ext uri="{9D8B030D-6E8A-4147-A177-3AD203B41FA5}">
                      <a16:colId xmlns:a16="http://schemas.microsoft.com/office/drawing/2014/main" val="11609596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1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87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0" dirty="0"/>
                        <a:t>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lebe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Baden-Württemberg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1730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0" dirty="0"/>
                        <a:t>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lebe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Baden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Württemberg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41623"/>
                  </a:ext>
                </a:extLst>
              </a:tr>
            </a:tbl>
          </a:graphicData>
        </a:graphic>
      </p:graphicFrame>
      <p:graphicFrame>
        <p:nvGraphicFramePr>
          <p:cNvPr id="23" name="Tabelle 22">
            <a:extLst>
              <a:ext uri="{FF2B5EF4-FFF2-40B4-BE49-F238E27FC236}">
                <a16:creationId xmlns:a16="http://schemas.microsoft.com/office/drawing/2014/main" id="{3C066670-592E-40AC-AF7F-0C793BAC14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501809"/>
              </p:ext>
            </p:extLst>
          </p:nvPr>
        </p:nvGraphicFramePr>
        <p:xfrm>
          <a:off x="285087" y="3975754"/>
          <a:ext cx="3110798" cy="111252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110798">
                  <a:extLst>
                    <a:ext uri="{9D8B030D-6E8A-4147-A177-3AD203B41FA5}">
                      <a16:colId xmlns:a16="http://schemas.microsoft.com/office/drawing/2014/main" val="17320983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Index 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8349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Variante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921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dirty="0"/>
                        <a:t>Variante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1663"/>
                  </a:ext>
                </a:extLst>
              </a:tr>
            </a:tbl>
          </a:graphicData>
        </a:graphic>
      </p:graphicFrame>
      <p:pic>
        <p:nvPicPr>
          <p:cNvPr id="25" name="Grafik 24" descr="Hochspannung">
            <a:extLst>
              <a:ext uri="{FF2B5EF4-FFF2-40B4-BE49-F238E27FC236}">
                <a16:creationId xmlns:a16="http://schemas.microsoft.com/office/drawing/2014/main" id="{296AF8D0-EEAC-49AA-9988-569AEDD1EDC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592242" y="584460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131451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2DC0F653-8DB6-4529-BA56-EFE99CC99052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Sequenzierung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Lösungsansätze</a:t>
            </a:r>
          </a:p>
          <a:p>
            <a:pPr marL="0" indent="0"/>
            <a:r>
              <a:rPr lang="de-DE" sz="2800" b="1" dirty="0"/>
              <a:t>	</a:t>
            </a:r>
            <a:r>
              <a:rPr lang="de-DE" sz="2800" u="sng" dirty="0"/>
              <a:t>Option 1 (bevorzugt):</a:t>
            </a:r>
          </a:p>
          <a:p>
            <a:pPr marL="0" indent="0"/>
            <a:r>
              <a:rPr lang="de-DE" sz="2800" dirty="0"/>
              <a:t>	Wortsequenzierung soll nur einmal stattfinden, sodass keine</a:t>
            </a:r>
            <a:br>
              <a:rPr lang="de-DE" sz="2800" dirty="0"/>
            </a:br>
            <a:r>
              <a:rPr lang="de-DE" sz="2800" dirty="0"/>
              <a:t>	Unterschiede möglich sind.</a:t>
            </a:r>
            <a:br>
              <a:rPr lang="de-DE" sz="2800" dirty="0"/>
            </a:b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	</a:t>
            </a:r>
            <a:r>
              <a:rPr lang="de-DE" sz="2800" u="sng" dirty="0"/>
              <a:t>Option 2 (</a:t>
            </a:r>
            <a:r>
              <a:rPr lang="de-DE" sz="2800" i="1" u="sng" dirty="0" err="1"/>
              <a:t>fallback</a:t>
            </a:r>
            <a:r>
              <a:rPr lang="de-DE" sz="2800" u="sng" dirty="0"/>
              <a:t>):</a:t>
            </a:r>
            <a:endParaRPr lang="de-DE" sz="2800" b="1" u="sng" dirty="0"/>
          </a:p>
          <a:p>
            <a:pPr marL="0" indent="0"/>
            <a:r>
              <a:rPr lang="de-DE" sz="2800" b="1" dirty="0"/>
              <a:t>	Satzsequenzierung: </a:t>
            </a:r>
            <a:r>
              <a:rPr lang="de-DE" sz="2800" dirty="0"/>
              <a:t>Bestimmte Token (insb. Satzzeichen), die</a:t>
            </a:r>
            <a:br>
              <a:rPr lang="de-DE" sz="2800" dirty="0"/>
            </a:br>
            <a:r>
              <a:rPr lang="de-DE" sz="2800" dirty="0"/>
              <a:t>	immer korrekt erkannt werden, unterteilen die Token-Sequenz weiter.</a:t>
            </a:r>
            <a:br>
              <a:rPr lang="de-DE" sz="2800" dirty="0"/>
            </a:br>
            <a:r>
              <a:rPr lang="de-DE" sz="2800" dirty="0"/>
              <a:t>	→	Vergleichsfehler nur auf ihre Abschnitte beschränkt</a:t>
            </a:r>
            <a:endParaRPr lang="de-DE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0" indent="0"/>
            <a:r>
              <a:rPr lang="de-DE" sz="2800" dirty="0"/>
              <a:t>	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2835693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53240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C864E4E9-9DD9-4E04-9AF1-703F48C42F26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Tagging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3372480"/>
            <a:ext cx="12106770" cy="532074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Token-Sequenz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Token-Tag-Sequenz (formlos)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	Token-Sequenz wird für den Tagger angepasst,</a:t>
            </a:r>
            <a:br>
              <a:rPr lang="de-DE" sz="2800" dirty="0"/>
            </a:br>
            <a:r>
              <a:rPr lang="de-DE" sz="2800" dirty="0"/>
              <a:t>			dem Tagger übergeben, </a:t>
            </a:r>
            <a:br>
              <a:rPr lang="de-DE" sz="2800" dirty="0"/>
            </a:br>
            <a:r>
              <a:rPr lang="de-DE" sz="2800" dirty="0"/>
              <a:t>			und das Tagging-Ergebnis ausgelesen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Der Tagger ist hier eine </a:t>
            </a:r>
            <a:r>
              <a:rPr lang="de-DE" sz="2800" i="1" dirty="0"/>
              <a:t>Black Box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5571996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3C585A0-EBD3-41B5-9939-47D56E379CA8}"/>
              </a:ext>
            </a:extLst>
          </p:cNvPr>
          <p:cNvSpPr txBox="1"/>
          <p:nvPr/>
        </p:nvSpPr>
        <p:spPr>
          <a:xfrm>
            <a:off x="8333903" y="3410920"/>
            <a:ext cx="2460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/>
              <a:t>token1 token2 token3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94DA35EC-F3DD-40E7-AAA9-4FED0F6AD9A5}"/>
              </a:ext>
            </a:extLst>
          </p:cNvPr>
          <p:cNvSpPr txBox="1"/>
          <p:nvPr/>
        </p:nvSpPr>
        <p:spPr>
          <a:xfrm>
            <a:off x="8333903" y="4185646"/>
            <a:ext cx="41478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i="1" dirty="0"/>
              <a:t>token1\tag1 token2\tag2 token3\tag3</a:t>
            </a:r>
          </a:p>
        </p:txBody>
      </p:sp>
    </p:spTree>
    <p:extLst>
      <p:ext uri="{BB962C8B-B14F-4D97-AF65-F5344CB8AC3E}">
        <p14:creationId xmlns:p14="http://schemas.microsoft.com/office/powerpoint/2010/main" val="108460760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Inhaltsplatzhalter 2">
            <a:extLst>
              <a:ext uri="{FF2B5EF4-FFF2-40B4-BE49-F238E27FC236}">
                <a16:creationId xmlns:a16="http://schemas.microsoft.com/office/drawing/2014/main" id="{1CE56F55-8246-4659-9CF4-4D1D15517977}"/>
              </a:ext>
            </a:extLst>
          </p:cNvPr>
          <p:cNvSpPr txBox="1">
            <a:spLocks/>
          </p:cNvSpPr>
          <p:nvPr/>
        </p:nvSpPr>
        <p:spPr bwMode="auto">
          <a:xfrm>
            <a:off x="300286" y="1708448"/>
            <a:ext cx="12106770" cy="69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2300"/>
              </a:spcBef>
              <a:spcAft>
                <a:spcPct val="0"/>
              </a:spcAft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1pPr>
            <a:lvl2pPr marL="596900" indent="-444500" algn="l" rtl="0" eaLnBrk="0" fontAlgn="base" hangingPunct="0">
              <a:spcBef>
                <a:spcPts val="1800"/>
              </a:spcBef>
              <a:spcAft>
                <a:spcPct val="0"/>
              </a:spcAft>
              <a:buSzPct val="125000"/>
              <a:buFont typeface="Wingdings" panose="05000000000000000000" pitchFamily="2" charset="2"/>
              <a:buChar char="§"/>
              <a:defRPr sz="28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2pPr>
            <a:lvl3pPr marL="1066800" indent="-444500" algn="l" rtl="0" eaLnBrk="0" fontAlgn="base" hangingPunct="0">
              <a:spcBef>
                <a:spcPts val="15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3pPr>
            <a:lvl4pPr marL="1536700" indent="-4445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4pPr>
            <a:lvl5pPr marL="1968500" indent="-444500" algn="l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0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5pPr>
            <a:lvl6pPr marL="24257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6pPr>
            <a:lvl7pPr marL="28829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7pPr>
            <a:lvl8pPr marL="33401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8pPr>
            <a:lvl9pPr marL="37973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kern="0" dirty="0"/>
              <a:t>Verarbeitung von natürlicher Sprache, Extraktion von Informationen über Texte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kern="0" dirty="0"/>
              <a:t>Liefert Analysen oder Grundlagen für weiterführende Untersuchungen 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Natural Language Processing (NLP)</a:t>
            </a:r>
          </a:p>
        </p:txBody>
      </p:sp>
      <p:pic>
        <p:nvPicPr>
          <p:cNvPr id="9" name="Inhaltsplatzhalter 8" descr="Datenbank">
            <a:extLst>
              <a:ext uri="{FF2B5EF4-FFF2-40B4-BE49-F238E27FC236}">
                <a16:creationId xmlns:a16="http://schemas.microsoft.com/office/drawing/2014/main" id="{96ACC65F-0C94-4834-8B1A-3370C7E28A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647" y="7109048"/>
            <a:ext cx="914400" cy="914400"/>
          </a:xfrm>
        </p:spPr>
      </p:pic>
      <p:pic>
        <p:nvPicPr>
          <p:cNvPr id="15" name="Grafik 14" descr="Zahnräder">
            <a:extLst>
              <a:ext uri="{FF2B5EF4-FFF2-40B4-BE49-F238E27FC236}">
                <a16:creationId xmlns:a16="http://schemas.microsoft.com/office/drawing/2014/main" id="{7D5BC1EC-49E8-491B-8E9D-1C1B2A67F3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89593" y="5596880"/>
            <a:ext cx="1249288" cy="1249288"/>
          </a:xfrm>
          <a:prstGeom prst="rect">
            <a:avLst/>
          </a:prstGeom>
        </p:spPr>
      </p:pic>
      <p:pic>
        <p:nvPicPr>
          <p:cNvPr id="19" name="Grafik 18" descr="Unterhaltung">
            <a:extLst>
              <a:ext uri="{FF2B5EF4-FFF2-40B4-BE49-F238E27FC236}">
                <a16:creationId xmlns:a16="http://schemas.microsoft.com/office/drawing/2014/main" id="{0B7E0038-5B1E-4E13-B7CE-DF5BFF05A6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04632" y="5764324"/>
            <a:ext cx="914400" cy="914400"/>
          </a:xfrm>
          <a:prstGeom prst="rect">
            <a:avLst/>
          </a:prstGeom>
        </p:spPr>
      </p:pic>
      <p:pic>
        <p:nvPicPr>
          <p:cNvPr id="21" name="Grafik 20" descr="E-Mail">
            <a:extLst>
              <a:ext uri="{FF2B5EF4-FFF2-40B4-BE49-F238E27FC236}">
                <a16:creationId xmlns:a16="http://schemas.microsoft.com/office/drawing/2014/main" id="{0DBBFD7C-484B-4A55-87B6-1AF1B28AC8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4647" y="4419600"/>
            <a:ext cx="914400" cy="914400"/>
          </a:xfrm>
          <a:prstGeom prst="rect">
            <a:avLst/>
          </a:prstGeom>
        </p:spPr>
      </p:pic>
      <p:pic>
        <p:nvPicPr>
          <p:cNvPr id="23" name="Grafik 22" descr="Dokument">
            <a:extLst>
              <a:ext uri="{FF2B5EF4-FFF2-40B4-BE49-F238E27FC236}">
                <a16:creationId xmlns:a16="http://schemas.microsoft.com/office/drawing/2014/main" id="{3B0C914A-31E3-4983-970E-25982910DEC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91194" y="5764324"/>
            <a:ext cx="914400" cy="914400"/>
          </a:xfrm>
          <a:prstGeom prst="rect">
            <a:avLst/>
          </a:prstGeom>
        </p:spPr>
      </p:pic>
      <p:pic>
        <p:nvPicPr>
          <p:cNvPr id="25" name="Grafik 24" descr="Forschung">
            <a:extLst>
              <a:ext uri="{FF2B5EF4-FFF2-40B4-BE49-F238E27FC236}">
                <a16:creationId xmlns:a16="http://schemas.microsoft.com/office/drawing/2014/main" id="{0FA96799-4E96-4A58-ADAA-F326524FA94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822880" y="5764324"/>
            <a:ext cx="914400" cy="914400"/>
          </a:xfrm>
          <a:prstGeom prst="rect">
            <a:avLst/>
          </a:prstGeom>
        </p:spPr>
      </p:pic>
      <p:sp>
        <p:nvSpPr>
          <p:cNvPr id="26" name="Textfeld 25">
            <a:extLst>
              <a:ext uri="{FF2B5EF4-FFF2-40B4-BE49-F238E27FC236}">
                <a16:creationId xmlns:a16="http://schemas.microsoft.com/office/drawing/2014/main" id="{A82CFFE2-A899-41B5-944E-EAD361A0289C}"/>
              </a:ext>
            </a:extLst>
          </p:cNvPr>
          <p:cNvSpPr txBox="1"/>
          <p:nvPr/>
        </p:nvSpPr>
        <p:spPr>
          <a:xfrm>
            <a:off x="7319124" y="6846168"/>
            <a:ext cx="59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NLP</a:t>
            </a: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7D517BDB-69BF-4EBB-8809-C34A437B59C7}"/>
              </a:ext>
            </a:extLst>
          </p:cNvPr>
          <p:cNvSpPr txBox="1"/>
          <p:nvPr/>
        </p:nvSpPr>
        <p:spPr>
          <a:xfrm>
            <a:off x="10454859" y="6846168"/>
            <a:ext cx="16504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Interpretation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C4541A06-B68C-4F33-9A58-F8C088EF643E}"/>
              </a:ext>
            </a:extLst>
          </p:cNvPr>
          <p:cNvSpPr txBox="1"/>
          <p:nvPr/>
        </p:nvSpPr>
        <p:spPr>
          <a:xfrm>
            <a:off x="3618974" y="6846168"/>
            <a:ext cx="6092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Text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A40D7B2B-7F34-4264-AF1D-231B76E3E315}"/>
              </a:ext>
            </a:extLst>
          </p:cNvPr>
          <p:cNvSpPr txBox="1"/>
          <p:nvPr/>
        </p:nvSpPr>
        <p:spPr>
          <a:xfrm>
            <a:off x="723621" y="8253717"/>
            <a:ext cx="16764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Raw Language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1FC64EBE-10D2-4679-B8F2-E0B49063E9E5}"/>
              </a:ext>
            </a:extLst>
          </p:cNvPr>
          <p:cNvCxnSpPr>
            <a:stCxn id="19" idx="3"/>
            <a:endCxn id="23" idx="1"/>
          </p:cNvCxnSpPr>
          <p:nvPr/>
        </p:nvCxnSpPr>
        <p:spPr bwMode="auto">
          <a:xfrm>
            <a:off x="2019032" y="6221524"/>
            <a:ext cx="1472162" cy="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0EE144DA-F89E-434F-9406-A648196A8285}"/>
              </a:ext>
            </a:extLst>
          </p:cNvPr>
          <p:cNvCxnSpPr>
            <a:stCxn id="21" idx="3"/>
          </p:cNvCxnSpPr>
          <p:nvPr/>
        </p:nvCxnSpPr>
        <p:spPr bwMode="auto">
          <a:xfrm>
            <a:off x="1999047" y="4876800"/>
            <a:ext cx="1492147" cy="108012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4697D1AB-BAC9-49C8-9BCB-F3D50F275F8D}"/>
              </a:ext>
            </a:extLst>
          </p:cNvPr>
          <p:cNvCxnSpPr>
            <a:stCxn id="9" idx="3"/>
          </p:cNvCxnSpPr>
          <p:nvPr/>
        </p:nvCxnSpPr>
        <p:spPr bwMode="auto">
          <a:xfrm flipV="1">
            <a:off x="1999047" y="6532984"/>
            <a:ext cx="1492147" cy="1033264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6634F864-D96B-4C51-99B0-BBCECEBF47F5}"/>
              </a:ext>
            </a:extLst>
          </p:cNvPr>
          <p:cNvCxnSpPr>
            <a:stCxn id="23" idx="3"/>
            <a:endCxn id="15" idx="1"/>
          </p:cNvCxnSpPr>
          <p:nvPr/>
        </p:nvCxnSpPr>
        <p:spPr bwMode="auto">
          <a:xfrm>
            <a:off x="4405594" y="6221524"/>
            <a:ext cx="2583999" cy="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EC9EB2FD-BB33-45E5-9439-26033A8C6548}"/>
              </a:ext>
            </a:extLst>
          </p:cNvPr>
          <p:cNvCxnSpPr>
            <a:stCxn id="15" idx="3"/>
            <a:endCxn id="25" idx="1"/>
          </p:cNvCxnSpPr>
          <p:nvPr/>
        </p:nvCxnSpPr>
        <p:spPr bwMode="auto">
          <a:xfrm>
            <a:off x="8238881" y="6221524"/>
            <a:ext cx="2583999" cy="0"/>
          </a:xfrm>
          <a:prstGeom prst="straightConnector1">
            <a:avLst/>
          </a:prstGeom>
          <a:blipFill dpi="0" rotWithShape="0">
            <a:blip r:embed="rId14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231737759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156A0A85-5534-408E-83A6-59F533A84E93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Übergabeformat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Token-Tag-Sequenz (formlos)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2 Token-Tag-Sequenzen (spezielle Datenstruktur &amp; Text)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Motivation:	Zusatzinformationen (n beste Tags pro Token, </a:t>
            </a:r>
            <a:r>
              <a:rPr lang="de-DE" sz="2800" dirty="0" err="1"/>
              <a:t>Tagset</a:t>
            </a:r>
            <a:r>
              <a:rPr lang="de-DE" sz="2800" dirty="0"/>
              <a:t>,…)</a:t>
            </a:r>
            <a:br>
              <a:rPr lang="de-DE" sz="2800" dirty="0"/>
            </a:br>
            <a:r>
              <a:rPr lang="de-DE" sz="2800" dirty="0"/>
              <a:t>			textuell schwer </a:t>
            </a:r>
            <a:r>
              <a:rPr lang="de-DE" sz="2800" dirty="0" err="1"/>
              <a:t>kodierbar</a:t>
            </a:r>
            <a:br>
              <a:rPr lang="de-DE" sz="2800" dirty="0"/>
            </a:br>
            <a:r>
              <a:rPr lang="de-DE" sz="2800" dirty="0"/>
              <a:t>			→	</a:t>
            </a:r>
            <a:r>
              <a:rPr lang="de-DE" sz="2800" b="1" dirty="0"/>
              <a:t>Metainformationen</a:t>
            </a:r>
            <a:r>
              <a:rPr lang="de-DE" sz="2800" dirty="0"/>
              <a:t> vom Tagger anfügen</a:t>
            </a: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			Evaluation kann einheitlich stattfinden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8314244" y="164246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776702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2 Token-Tag-Sequenzen (jeweils Text oder Datenstruktur)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Vergleich der beiden Sequenzen nach gewählten Metriken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	Vergleich zweier Eingaben im definierten Übergabeformat</a:t>
            </a:r>
            <a:br>
              <a:rPr lang="de-DE" sz="2800" dirty="0"/>
            </a:br>
            <a:r>
              <a:rPr lang="de-DE" sz="2800" dirty="0"/>
              <a:t>			→ </a:t>
            </a:r>
            <a:r>
              <a:rPr lang="de-DE" sz="2800" b="1" dirty="0"/>
              <a:t>Parsen</a:t>
            </a:r>
            <a:r>
              <a:rPr lang="de-DE" sz="2800" dirty="0"/>
              <a:t> von Text nötig</a:t>
            </a: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			Bilden von Werten nach gewählten </a:t>
            </a:r>
            <a:r>
              <a:rPr lang="de-DE" sz="2800" b="1" dirty="0"/>
              <a:t>Metriken</a:t>
            </a:r>
            <a:endParaRPr lang="de-DE" sz="2800" dirty="0"/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492654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Parsen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Tag-Token-Sequenz in Textform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Tag-Token-Sequenz als Datenstruktur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	Parser muss die Formate der Textkodierung (er-)kennen, </a:t>
            </a:r>
            <a:br>
              <a:rPr lang="de-DE" sz="2800" dirty="0"/>
            </a:br>
            <a:r>
              <a:rPr lang="de-DE" sz="2800" dirty="0"/>
              <a:t>			sodass Parsen dann einfach ist</a:t>
            </a: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			Alternativ (Format unbekannt) soll versucht werden, </a:t>
            </a:r>
            <a:br>
              <a:rPr lang="de-DE" sz="2800" dirty="0"/>
            </a:br>
            <a:r>
              <a:rPr lang="de-DE" sz="2800" dirty="0"/>
              <a:t>			„auf gut Glück“ Tags zu filtern (Token-Inhalt geht verloren)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977279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Eingabe:	2 Tag-Token-Sequenzen (Datenstruktur)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Ausgabe:	Evaluationsdaten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Vorgehen:	Iteratives Vergleichen über eingegebene Sequenz</a:t>
            </a:r>
            <a:br>
              <a:rPr lang="de-DE" sz="2800" dirty="0"/>
            </a:br>
            <a:r>
              <a:rPr lang="de-DE" sz="2800" dirty="0"/>
              <a:t>			Bildung von Hilfsstrukturen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28671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Metrik: </a:t>
            </a:r>
            <a:r>
              <a:rPr lang="de-DE" sz="2800" b="1" dirty="0"/>
              <a:t>Per-Tag-</a:t>
            </a:r>
            <a:r>
              <a:rPr lang="de-DE" sz="2800" b="1" dirty="0" err="1"/>
              <a:t>Accuracy</a:t>
            </a: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Metrik: </a:t>
            </a:r>
            <a:r>
              <a:rPr lang="de-DE" sz="2800" b="1" dirty="0"/>
              <a:t>Per-</a:t>
            </a:r>
            <a:r>
              <a:rPr lang="de-DE" sz="2800" b="1" dirty="0" err="1"/>
              <a:t>Sentence</a:t>
            </a:r>
            <a:r>
              <a:rPr lang="de-DE" sz="2800" b="1" dirty="0"/>
              <a:t>-</a:t>
            </a:r>
            <a:r>
              <a:rPr lang="de-DE" sz="2800" b="1" dirty="0" err="1"/>
              <a:t>Accuracy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82B0640F-2AA2-409D-87DF-34F8DD56BB02}"/>
                  </a:ext>
                </a:extLst>
              </p:cNvPr>
              <p:cNvSpPr txBox="1"/>
              <p:nvPr/>
            </p:nvSpPr>
            <p:spPr>
              <a:xfrm>
                <a:off x="4572829" y="4106136"/>
                <a:ext cx="3561681" cy="102137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𝑖𝑑𝑒𝑛𝑡𝑖𝑠𝑐h𝑒𝑟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𝑇𝑎𝑔𝑠</m:t>
                          </m:r>
                        </m:num>
                        <m:den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𝑇𝑎𝑔𝑠</m:t>
                          </m:r>
                        </m:den>
                      </m:f>
                    </m:oMath>
                  </m:oMathPara>
                </a14:m>
                <a:endParaRPr lang="de-DE" sz="3200" dirty="0"/>
              </a:p>
            </p:txBody>
          </p:sp>
        </mc:Choice>
        <mc:Fallback>
          <p:sp>
            <p:nvSpPr>
              <p:cNvPr id="4" name="Textfeld 3">
                <a:extLst>
                  <a:ext uri="{FF2B5EF4-FFF2-40B4-BE49-F238E27FC236}">
                    <a16:creationId xmlns:a16="http://schemas.microsoft.com/office/drawing/2014/main" id="{82B0640F-2AA2-409D-87DF-34F8DD56BB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829" y="4106136"/>
                <a:ext cx="3561681" cy="1021370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E94EE46-BED8-410E-A693-6B40C9994C22}"/>
                  </a:ext>
                </a:extLst>
              </p:cNvPr>
              <p:cNvSpPr txBox="1"/>
              <p:nvPr/>
            </p:nvSpPr>
            <p:spPr>
              <a:xfrm>
                <a:off x="4079301" y="7037040"/>
                <a:ext cx="4846198" cy="9351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de-DE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𝑣𝑜𝑙𝑙𝑠𝑡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.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𝑖𝑑𝑒𝑛𝑡𝑖𝑠𝑐h𝑒𝑟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ä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𝑡𝑧𝑒</m:t>
                          </m:r>
                        </m:num>
                        <m:den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ä</m:t>
                          </m:r>
                          <m:r>
                            <a:rPr lang="de-DE" sz="3200" b="0" i="1" smtClean="0">
                              <a:latin typeface="Cambria Math" panose="02040503050406030204" pitchFamily="18" charset="0"/>
                            </a:rPr>
                            <m:t>𝑡𝑧𝑒</m:t>
                          </m:r>
                        </m:den>
                      </m:f>
                    </m:oMath>
                  </m:oMathPara>
                </a14:m>
                <a:endParaRPr lang="de-DE" sz="3200" dirty="0"/>
              </a:p>
            </p:txBody>
          </p:sp>
        </mc:Choice>
        <mc:Fallback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2E94EE46-BED8-410E-A693-6B40C9994C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79301" y="7037040"/>
                <a:ext cx="4846198" cy="935192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0537029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D31407-2A17-436A-A258-A14B5BAF96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0285" y="2995992"/>
                <a:ext cx="12106770" cy="5697232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/>
                  <a:t>Hilfsstruktur: </a:t>
                </a:r>
                <a:r>
                  <a:rPr lang="de-DE" sz="2800" b="1" dirty="0" err="1"/>
                  <a:t>Confusion</a:t>
                </a:r>
                <a:r>
                  <a:rPr lang="de-DE" sz="2800" b="1" dirty="0"/>
                  <a:t> Matrix (mehrklassig)</a:t>
                </a:r>
                <a:br>
                  <a:rPr lang="de-DE" sz="2800" b="1" dirty="0"/>
                </a:br>
                <a:br>
                  <a:rPr lang="de-DE" sz="2800" b="1" dirty="0"/>
                </a:br>
                <a:r>
                  <a:rPr lang="de-DE" sz="2800" dirty="0"/>
                  <a:t>Stelle [Tag x, Tag y] gibt an, wie </a:t>
                </a:r>
                <a:br>
                  <a:rPr lang="de-DE" sz="2800" dirty="0"/>
                </a:br>
                <a:r>
                  <a:rPr lang="de-DE" sz="2800" dirty="0"/>
                  <a:t>viele Token im Goldstandard als x,</a:t>
                </a:r>
                <a:br>
                  <a:rPr lang="de-DE" sz="2800" dirty="0"/>
                </a:br>
                <a:r>
                  <a:rPr lang="de-DE" sz="2800" dirty="0"/>
                  <a:t>und im Ergebnis als y beschriftet</a:t>
                </a:r>
                <a:br>
                  <a:rPr lang="de-DE" sz="2800" dirty="0"/>
                </a:br>
                <a:r>
                  <a:rPr lang="de-DE" sz="2800" dirty="0"/>
                  <a:t>sind.</a:t>
                </a:r>
                <a:br>
                  <a:rPr lang="de-DE" sz="2800" dirty="0"/>
                </a:br>
                <a:br>
                  <a:rPr lang="de-DE" sz="2800" dirty="0"/>
                </a:br>
                <a:r>
                  <a:rPr lang="de-DE" sz="2800" dirty="0"/>
                  <a:t>True/</a:t>
                </a:r>
                <a:r>
                  <a:rPr lang="de-DE" sz="2800" dirty="0" err="1"/>
                  <a:t>False</a:t>
                </a:r>
                <a:r>
                  <a:rPr lang="de-DE" sz="2800" dirty="0"/>
                  <a:t> Positive/Negative wird </a:t>
                </a:r>
                <a:r>
                  <a:rPr lang="de-DE" sz="2800" i="1" dirty="0"/>
                  <a:t>pro Tag </a:t>
                </a:r>
                <a:r>
                  <a:rPr lang="de-DE" sz="2800" dirty="0"/>
                  <a:t>berechnet!</a:t>
                </a:r>
                <a:br>
                  <a:rPr lang="de-DE" sz="2800" dirty="0"/>
                </a:br>
                <a:br>
                  <a:rPr lang="de-DE" sz="2800" dirty="0"/>
                </a:b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𝑇𝑃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2800" dirty="0"/>
                  <a:t>	True Positive (x): 	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de-DE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de-DE" sz="2800" b="0" dirty="0"/>
                  <a:t>			</a:t>
                </a:r>
                <a:br>
                  <a:rPr lang="de-DE" sz="2800" b="0" dirty="0"/>
                </a:b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𝐹𝑃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de-DE" sz="2800" b="0" dirty="0"/>
                  <a:t>	</a:t>
                </a:r>
                <a:r>
                  <a:rPr lang="de-DE" sz="2800" dirty="0" err="1"/>
                  <a:t>False</a:t>
                </a:r>
                <a:r>
                  <a:rPr lang="de-DE" sz="2800" dirty="0"/>
                  <a:t> Positive (x): 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de-DE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d>
                          <m:dPr>
                            <m:begChr m:val="["/>
                            <m:endChr m:val="]"/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¬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</m:e>
                    </m:nary>
                  </m:oMath>
                </a14:m>
                <a:br>
                  <a:rPr lang="de-DE" sz="2800" dirty="0"/>
                </a:br>
                <a14:m>
                  <m:oMath xmlns:m="http://schemas.openxmlformats.org/officeDocument/2006/math">
                    <m:r>
                      <a:rPr lang="de-DE" sz="2800" b="0" i="1" smtClean="0">
                        <a:latin typeface="Cambria Math" panose="02040503050406030204" pitchFamily="18" charset="0"/>
                      </a:rPr>
                      <m:t>𝐹𝑁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de-DE" sz="2800" i="1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de-DE" sz="2800" dirty="0"/>
                  <a:t>	</a:t>
                </a:r>
                <a:r>
                  <a:rPr lang="de-DE" sz="2800" dirty="0" err="1"/>
                  <a:t>False</a:t>
                </a:r>
                <a:r>
                  <a:rPr lang="de-DE" sz="2800" dirty="0"/>
                  <a:t> Negative (x): 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,¬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nary>
                  </m:oMath>
                </a14:m>
                <a:endParaRPr lang="de-DE" sz="2800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D31407-2A17-436A-A258-A14B5BAF96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0285" y="2995992"/>
                <a:ext cx="12106770" cy="5697232"/>
              </a:xfrm>
              <a:blipFill>
                <a:blip r:embed="rId2"/>
                <a:stretch>
                  <a:fillRect l="-1309" t="-117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graphicFrame>
        <p:nvGraphicFramePr>
          <p:cNvPr id="23" name="Tabelle 22">
            <a:extLst>
              <a:ext uri="{FF2B5EF4-FFF2-40B4-BE49-F238E27FC236}">
                <a16:creationId xmlns:a16="http://schemas.microsoft.com/office/drawing/2014/main" id="{2EA5E82D-AEFE-4555-A8CE-A88E88FB74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067385"/>
              </p:ext>
            </p:extLst>
          </p:nvPr>
        </p:nvGraphicFramePr>
        <p:xfrm>
          <a:off x="6637351" y="3849680"/>
          <a:ext cx="5968308" cy="148336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492077">
                  <a:extLst>
                    <a:ext uri="{9D8B030D-6E8A-4147-A177-3AD203B41FA5}">
                      <a16:colId xmlns:a16="http://schemas.microsoft.com/office/drawing/2014/main" val="2012807153"/>
                    </a:ext>
                  </a:extLst>
                </a:gridCol>
                <a:gridCol w="1492077">
                  <a:extLst>
                    <a:ext uri="{9D8B030D-6E8A-4147-A177-3AD203B41FA5}">
                      <a16:colId xmlns:a16="http://schemas.microsoft.com/office/drawing/2014/main" val="211553878"/>
                    </a:ext>
                  </a:extLst>
                </a:gridCol>
                <a:gridCol w="1492077">
                  <a:extLst>
                    <a:ext uri="{9D8B030D-6E8A-4147-A177-3AD203B41FA5}">
                      <a16:colId xmlns:a16="http://schemas.microsoft.com/office/drawing/2014/main" val="3353729595"/>
                    </a:ext>
                  </a:extLst>
                </a:gridCol>
                <a:gridCol w="1492077">
                  <a:extLst>
                    <a:ext uri="{9D8B030D-6E8A-4147-A177-3AD203B41FA5}">
                      <a16:colId xmlns:a16="http://schemas.microsoft.com/office/drawing/2014/main" val="4324461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Beispiel</a:t>
                      </a:r>
                    </a:p>
                  </a:txBody>
                  <a:tcPr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Gold-Tag 1</a:t>
                      </a:r>
                    </a:p>
                  </a:txBody>
                  <a:tcPr>
                    <a:lnT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Gold-Tag 2</a:t>
                      </a:r>
                    </a:p>
                  </a:txBody>
                  <a:tcPr>
                    <a:lnT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b="0" dirty="0"/>
                        <a:t>Gold-Tag 3</a:t>
                      </a:r>
                    </a:p>
                  </a:txBody>
                  <a:tcPr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12681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Tag 1</a:t>
                      </a:r>
                    </a:p>
                  </a:txBody>
                  <a:tcPr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5890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Tag 2</a:t>
                      </a:r>
                    </a:p>
                  </a:txBody>
                  <a:tcPr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05362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Tag 3</a:t>
                      </a:r>
                    </a:p>
                  </a:txBody>
                  <a:tcPr>
                    <a:lnL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83141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7741224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D31407-2A17-436A-A258-A14B5BAF96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0285" y="2995992"/>
                <a:ext cx="12106770" cy="5697232"/>
              </a:xfrm>
            </p:spPr>
            <p:txBody>
              <a:bodyPr/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de-DE" sz="2800" dirty="0"/>
                  <a:t>Metriken der </a:t>
                </a:r>
                <a:r>
                  <a:rPr lang="de-DE" sz="2800" dirty="0" err="1"/>
                  <a:t>Confusion</a:t>
                </a:r>
                <a:r>
                  <a:rPr lang="de-DE" sz="2800" dirty="0"/>
                  <a:t> Matrix:</a:t>
                </a:r>
              </a:p>
              <a:p>
                <a:pPr marL="0" indent="0"/>
                <a:r>
                  <a:rPr lang="de-DE" sz="2800" dirty="0"/>
                  <a:t>	</a:t>
                </a:r>
              </a:p>
              <a:p>
                <a:pPr marL="0" indent="0"/>
                <a:r>
                  <a:rPr lang="de-DE" sz="2800" dirty="0"/>
                  <a:t>	</a:t>
                </a:r>
                <a:r>
                  <a:rPr lang="de-DE" sz="2800" b="1" dirty="0"/>
                  <a:t>Precision (x)</a:t>
                </a:r>
                <a:r>
                  <a:rPr lang="de-DE" sz="2800" dirty="0"/>
                  <a:t> =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de-DE" sz="28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𝑇𝑃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𝐹𝑃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de-DE" sz="2800" dirty="0"/>
              </a:p>
              <a:p>
                <a:pPr marL="0" indent="0"/>
                <a:r>
                  <a:rPr lang="de-DE" sz="2800" dirty="0"/>
                  <a:t>	</a:t>
                </a:r>
                <a:r>
                  <a:rPr lang="de-DE" sz="2800" b="1" dirty="0"/>
                  <a:t>Recall (x)</a:t>
                </a:r>
                <a:r>
                  <a:rPr lang="de-DE" sz="2800" dirty="0"/>
                  <a:t> =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𝑇𝑃</m:t>
                        </m:r>
                        <m:d>
                          <m:dPr>
                            <m:ctrlPr>
                              <a:rPr lang="de-DE" sz="2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𝐹𝑁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i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de-DE" sz="2800" dirty="0"/>
              </a:p>
              <a:p>
                <a:pPr marL="0" indent="0"/>
                <a:endParaRPr lang="de-DE" sz="2800" dirty="0"/>
              </a:p>
              <a:p>
                <a:pPr marL="0" indent="0"/>
                <a:r>
                  <a:rPr lang="de-DE" sz="2800" dirty="0"/>
                  <a:t>	</a:t>
                </a:r>
                <a:r>
                  <a:rPr lang="de-DE" sz="2800" b="1" dirty="0"/>
                  <a:t>F-Score (x)</a:t>
                </a:r>
                <a:r>
                  <a:rPr lang="de-DE" sz="2800" dirty="0"/>
                  <a:t> =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de-DE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2∗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d>
                          <m:dPr>
                            <m:ctrlP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𝑅𝑒𝑐𝑎𝑙𝑙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de-DE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de-DE" sz="2800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E1D31407-2A17-436A-A258-A14B5BAF96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0285" y="2995992"/>
                <a:ext cx="12106770" cy="5697232"/>
              </a:xfrm>
              <a:blipFill>
                <a:blip r:embed="rId2"/>
                <a:stretch>
                  <a:fillRect l="-1309" t="-117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6720902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el 1">
            <a:extLst>
              <a:ext uri="{FF2B5EF4-FFF2-40B4-BE49-F238E27FC236}">
                <a16:creationId xmlns:a16="http://schemas.microsoft.com/office/drawing/2014/main" id="{A5E4520F-DF1F-4B0F-AB1A-3B7BDE826B48}"/>
              </a:ext>
            </a:extLst>
          </p:cNvPr>
          <p:cNvSpPr txBox="1">
            <a:spLocks/>
          </p:cNvSpPr>
          <p:nvPr/>
        </p:nvSpPr>
        <p:spPr bwMode="auto">
          <a:xfrm>
            <a:off x="165696" y="651034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Konzept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EE6F03-A660-4A0A-A859-C964E771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Evaluation: Bildung der Metriken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1D31407-2A17-436A-A258-A14B5BAF9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5" y="2995992"/>
            <a:ext cx="12106770" cy="5697232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Mehr Metriken möglich, aber hier nicht genutzt</a:t>
            </a:r>
          </a:p>
        </p:txBody>
      </p:sp>
      <p:pic>
        <p:nvPicPr>
          <p:cNvPr id="5" name="Inhaltsplatzhalter 3" descr="Dokument">
            <a:extLst>
              <a:ext uri="{FF2B5EF4-FFF2-40B4-BE49-F238E27FC236}">
                <a16:creationId xmlns:a16="http://schemas.microsoft.com/office/drawing/2014/main" id="{58B75EE5-7BC0-482E-93B8-A322E1213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auto">
          <a:xfrm>
            <a:off x="285087" y="163644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 descr="Zahnräder">
            <a:extLst>
              <a:ext uri="{FF2B5EF4-FFF2-40B4-BE49-F238E27FC236}">
                <a16:creationId xmlns:a16="http://schemas.microsoft.com/office/drawing/2014/main" id="{9C30BB10-F1F8-4931-B998-31E67C954F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7695" y="1636440"/>
            <a:ext cx="914400" cy="914400"/>
          </a:xfrm>
          <a:prstGeom prst="rect">
            <a:avLst/>
          </a:prstGeom>
        </p:spPr>
      </p:pic>
      <p:pic>
        <p:nvPicPr>
          <p:cNvPr id="7" name="Grafik 6" descr="Umschlag">
            <a:extLst>
              <a:ext uri="{FF2B5EF4-FFF2-40B4-BE49-F238E27FC236}">
                <a16:creationId xmlns:a16="http://schemas.microsoft.com/office/drawing/2014/main" id="{15AE2173-A270-4921-BA60-F242217C38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493999" y="1636440"/>
            <a:ext cx="914400" cy="914400"/>
          </a:xfrm>
          <a:prstGeom prst="rect">
            <a:avLst/>
          </a:prstGeom>
        </p:spPr>
      </p:pic>
      <p:pic>
        <p:nvPicPr>
          <p:cNvPr id="8" name="Grafik 7" descr="Forschung">
            <a:extLst>
              <a:ext uri="{FF2B5EF4-FFF2-40B4-BE49-F238E27FC236}">
                <a16:creationId xmlns:a16="http://schemas.microsoft.com/office/drawing/2014/main" id="{C4C21300-0A54-427B-9A7F-1FA2647E27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230303" y="1633994"/>
            <a:ext cx="914400" cy="914400"/>
          </a:xfrm>
          <a:prstGeom prst="rect">
            <a:avLst/>
          </a:prstGeom>
        </p:spPr>
      </p:pic>
      <p:pic>
        <p:nvPicPr>
          <p:cNvPr id="9" name="Grafik 8" descr="Säge">
            <a:extLst>
              <a:ext uri="{FF2B5EF4-FFF2-40B4-BE49-F238E27FC236}">
                <a16:creationId xmlns:a16="http://schemas.microsoft.com/office/drawing/2014/main" id="{B59AEFD3-70C6-41F6-A1F8-17BE1223970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021391" y="1633994"/>
            <a:ext cx="914400" cy="9144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E5AE5988-66FB-48FD-839E-928A72F51447}"/>
              </a:ext>
            </a:extLst>
          </p:cNvPr>
          <p:cNvSpPr txBox="1"/>
          <p:nvPr/>
        </p:nvSpPr>
        <p:spPr>
          <a:xfrm>
            <a:off x="258821" y="2548394"/>
            <a:ext cx="96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Einlesen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9DDE3F-6B9C-448E-8966-2AB8B072F7BD}"/>
              </a:ext>
            </a:extLst>
          </p:cNvPr>
          <p:cNvSpPr txBox="1"/>
          <p:nvPr/>
        </p:nvSpPr>
        <p:spPr>
          <a:xfrm>
            <a:off x="2980188" y="2548394"/>
            <a:ext cx="996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Zerlegen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D5DBAF4-BB79-4B74-BE6A-FF4E5C8E9847}"/>
              </a:ext>
            </a:extLst>
          </p:cNvPr>
          <p:cNvSpPr txBox="1"/>
          <p:nvPr/>
        </p:nvSpPr>
        <p:spPr>
          <a:xfrm>
            <a:off x="5792440" y="2543593"/>
            <a:ext cx="844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Taggen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2FD0AE9-1D0C-47C7-91C5-402018B2B565}"/>
              </a:ext>
            </a:extLst>
          </p:cNvPr>
          <p:cNvSpPr txBox="1"/>
          <p:nvPr/>
        </p:nvSpPr>
        <p:spPr>
          <a:xfrm>
            <a:off x="8395760" y="2550840"/>
            <a:ext cx="1110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Ausgeben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175DFE9B-55F1-4586-AB25-14EE96C962E9}"/>
              </a:ext>
            </a:extLst>
          </p:cNvPr>
          <p:cNvSpPr txBox="1"/>
          <p:nvPr/>
        </p:nvSpPr>
        <p:spPr>
          <a:xfrm>
            <a:off x="11107345" y="2541238"/>
            <a:ext cx="1160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1800" dirty="0"/>
              <a:t>Evaluieren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5FB0AD5-AB2F-4E82-A749-5C1ECFCE4A53}"/>
              </a:ext>
            </a:extLst>
          </p:cNvPr>
          <p:cNvCxnSpPr>
            <a:stCxn id="5" idx="3"/>
            <a:endCxn id="9" idx="1"/>
          </p:cNvCxnSpPr>
          <p:nvPr/>
        </p:nvCxnSpPr>
        <p:spPr bwMode="auto">
          <a:xfrm flipV="1">
            <a:off x="1199487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B02EFE6D-1C76-46B8-A456-69C2031F9BE3}"/>
              </a:ext>
            </a:extLst>
          </p:cNvPr>
          <p:cNvCxnSpPr>
            <a:stCxn id="9" idx="3"/>
            <a:endCxn id="6" idx="1"/>
          </p:cNvCxnSpPr>
          <p:nvPr/>
        </p:nvCxnSpPr>
        <p:spPr bwMode="auto">
          <a:xfrm>
            <a:off x="3935791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D4B55788-8BD2-43EA-B15F-1F1E81163B80}"/>
              </a:ext>
            </a:extLst>
          </p:cNvPr>
          <p:cNvCxnSpPr>
            <a:stCxn id="6" idx="3"/>
            <a:endCxn id="7" idx="1"/>
          </p:cNvCxnSpPr>
          <p:nvPr/>
        </p:nvCxnSpPr>
        <p:spPr bwMode="auto">
          <a:xfrm>
            <a:off x="6672095" y="2093640"/>
            <a:ext cx="1821904" cy="0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6DB047F6-D439-44DE-8CDF-D5EE316A9F50}"/>
              </a:ext>
            </a:extLst>
          </p:cNvPr>
          <p:cNvCxnSpPr>
            <a:stCxn id="7" idx="3"/>
            <a:endCxn id="8" idx="1"/>
          </p:cNvCxnSpPr>
          <p:nvPr/>
        </p:nvCxnSpPr>
        <p:spPr bwMode="auto">
          <a:xfrm flipV="1">
            <a:off x="9408399" y="2091194"/>
            <a:ext cx="1821904" cy="2446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Ellipse 18">
            <a:extLst>
              <a:ext uri="{FF2B5EF4-FFF2-40B4-BE49-F238E27FC236}">
                <a16:creationId xmlns:a16="http://schemas.microsoft.com/office/drawing/2014/main" id="{F0E3558D-FC1B-4F93-B0D4-B720111EA001}"/>
              </a:ext>
            </a:extLst>
          </p:cNvPr>
          <p:cNvSpPr/>
          <p:nvPr/>
        </p:nvSpPr>
        <p:spPr bwMode="auto">
          <a:xfrm>
            <a:off x="11042768" y="1633994"/>
            <a:ext cx="1285797" cy="914400"/>
          </a:xfrm>
          <a:prstGeom prst="ellipse">
            <a:avLst/>
          </a:prstGeom>
          <a:noFill/>
          <a:ln w="254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4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64939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/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1.	Grundlegendes	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2.	Konzept</a:t>
            </a:r>
          </a:p>
          <a:p>
            <a:pPr marL="254000" lvl="1" indent="0">
              <a:buNone/>
            </a:pPr>
            <a:r>
              <a:rPr lang="de-DE" dirty="0"/>
              <a:t>3.	Implementierung</a:t>
            </a:r>
          </a:p>
          <a:p>
            <a:pPr marL="723900" lvl="2" indent="0">
              <a:buNone/>
            </a:pPr>
            <a:r>
              <a:rPr lang="de-DE" sz="2800" dirty="0"/>
              <a:t>		Technische Grundlagen und Übersicht</a:t>
            </a:r>
            <a:br>
              <a:rPr lang="de-DE" sz="2800" dirty="0"/>
            </a:br>
            <a:r>
              <a:rPr lang="de-DE" sz="2800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		Implementierung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4.	Evaluations-Testlauf	</a:t>
            </a:r>
            <a:b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</a:b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861970131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AC7AC-2159-4138-B2B2-5229FC027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RapidMiner</a:t>
            </a:r>
            <a:r>
              <a:rPr lang="de-DE" dirty="0">
                <a:cs typeface="Calibri" panose="020F0502020204030204" pitchFamily="34" charset="0"/>
              </a:rPr>
              <a:t>-Erweiterungen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F81698-A6AD-49C4-8BE9-7C733E05C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Vollständig in Java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Operatoren und Übergabeobjekte können definiert werden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Implementierung durch Erbbeziehungen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Operatoren definieren in- und </a:t>
            </a:r>
            <a:r>
              <a:rPr lang="de-DE" sz="2800" dirty="0" err="1"/>
              <a:t>Outputports</a:t>
            </a:r>
            <a:r>
              <a:rPr lang="de-DE" sz="2800" dirty="0"/>
              <a:t> für Übergabeobjekte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Text Processing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 err="1"/>
              <a:t>RapidMinder</a:t>
            </a:r>
            <a:r>
              <a:rPr lang="de-DE" sz="2400" dirty="0"/>
              <a:t>-Erweiterung zum Verarbeiten von Text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Liefert Übergabeobjekt „</a:t>
            </a:r>
            <a:r>
              <a:rPr lang="de-DE" sz="2400" dirty="0" err="1"/>
              <a:t>Document</a:t>
            </a:r>
            <a:r>
              <a:rPr lang="de-DE" sz="2400" dirty="0"/>
              <a:t>“, </a:t>
            </a:r>
            <a:r>
              <a:rPr lang="de-DE" sz="2400" dirty="0" err="1"/>
              <a:t>Einlesefunktionen</a:t>
            </a:r>
            <a:r>
              <a:rPr lang="de-DE" sz="2400" dirty="0"/>
              <a:t> und Sequenzierung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Die hier implementierte Erweiterung baut darauf auf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8A004ECE-9D6F-4196-AAD4-51467FB02BEE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296679903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3D2A1-6DD9-4B09-AB99-E6957D23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Teilbereiche von NLP</a:t>
            </a:r>
          </a:p>
        </p:txBody>
      </p:sp>
      <p:pic>
        <p:nvPicPr>
          <p:cNvPr id="4" name="Grafik 3" descr="Zahnräder">
            <a:extLst>
              <a:ext uri="{FF2B5EF4-FFF2-40B4-BE49-F238E27FC236}">
                <a16:creationId xmlns:a16="http://schemas.microsoft.com/office/drawing/2014/main" id="{A0F71C34-5D9E-4A19-8801-17614DDE9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77756" y="2356520"/>
            <a:ext cx="1249288" cy="124928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177C311-D78B-4194-AA38-7045DB37F049}"/>
              </a:ext>
            </a:extLst>
          </p:cNvPr>
          <p:cNvSpPr txBox="1"/>
          <p:nvPr/>
        </p:nvSpPr>
        <p:spPr>
          <a:xfrm>
            <a:off x="6207287" y="3605808"/>
            <a:ext cx="590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dirty="0"/>
              <a:t>NLP</a:t>
            </a:r>
          </a:p>
        </p:txBody>
      </p:sp>
      <p:pic>
        <p:nvPicPr>
          <p:cNvPr id="7" name="Grafik 6" descr="Spielbuch">
            <a:extLst>
              <a:ext uri="{FF2B5EF4-FFF2-40B4-BE49-F238E27FC236}">
                <a16:creationId xmlns:a16="http://schemas.microsoft.com/office/drawing/2014/main" id="{1B0FA929-5749-446A-A10F-7ACE7962F5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77864" y="4610472"/>
            <a:ext cx="914400" cy="914400"/>
          </a:xfrm>
          <a:prstGeom prst="rect">
            <a:avLst/>
          </a:prstGeom>
        </p:spPr>
      </p:pic>
      <p:pic>
        <p:nvPicPr>
          <p:cNvPr id="9" name="Grafik 8" descr="Forschung">
            <a:extLst>
              <a:ext uri="{FF2B5EF4-FFF2-40B4-BE49-F238E27FC236}">
                <a16:creationId xmlns:a16="http://schemas.microsoft.com/office/drawing/2014/main" id="{805DC706-8840-43E2-8CAF-8673D1513D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30192" y="4610472"/>
            <a:ext cx="914400" cy="914400"/>
          </a:xfrm>
          <a:prstGeom prst="rect">
            <a:avLst/>
          </a:prstGeom>
        </p:spPr>
      </p:pic>
      <p:pic>
        <p:nvPicPr>
          <p:cNvPr id="11" name="Grafik 10" descr="Ohr">
            <a:extLst>
              <a:ext uri="{FF2B5EF4-FFF2-40B4-BE49-F238E27FC236}">
                <a16:creationId xmlns:a16="http://schemas.microsoft.com/office/drawing/2014/main" id="{6885BE73-9D08-425B-B81A-017826C740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582520" y="4610472"/>
            <a:ext cx="914400" cy="914400"/>
          </a:xfrm>
          <a:prstGeom prst="rect">
            <a:avLst/>
          </a:prstGeom>
        </p:spPr>
      </p:pic>
      <p:pic>
        <p:nvPicPr>
          <p:cNvPr id="13" name="Grafik 12" descr="Unterhaltung">
            <a:extLst>
              <a:ext uri="{FF2B5EF4-FFF2-40B4-BE49-F238E27FC236}">
                <a16:creationId xmlns:a16="http://schemas.microsoft.com/office/drawing/2014/main" id="{972629F0-3A23-4998-9F1C-74BA737B5EF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542958" y="4610472"/>
            <a:ext cx="914400" cy="914400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C9F347DB-E21C-48BA-967F-B4DCE7D95843}"/>
              </a:ext>
            </a:extLst>
          </p:cNvPr>
          <p:cNvSpPr txBox="1"/>
          <p:nvPr/>
        </p:nvSpPr>
        <p:spPr>
          <a:xfrm>
            <a:off x="7191346" y="5524872"/>
            <a:ext cx="16967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u="sng" dirty="0"/>
              <a:t>Sprache</a:t>
            </a:r>
          </a:p>
          <a:p>
            <a:pPr algn="ctr"/>
            <a:r>
              <a:rPr lang="de-DE" sz="2000" dirty="0"/>
              <a:t>Text </a:t>
            </a:r>
            <a:r>
              <a:rPr lang="de-DE" sz="2000" dirty="0" err="1"/>
              <a:t>to</a:t>
            </a:r>
            <a:r>
              <a:rPr lang="de-DE" sz="2000" dirty="0"/>
              <a:t> Speech</a:t>
            </a:r>
          </a:p>
          <a:p>
            <a:pPr algn="ctr"/>
            <a:r>
              <a:rPr lang="de-DE" sz="2000" dirty="0"/>
              <a:t>Speech </a:t>
            </a:r>
            <a:r>
              <a:rPr lang="de-DE" sz="2000" dirty="0" err="1"/>
              <a:t>to</a:t>
            </a:r>
            <a:r>
              <a:rPr lang="de-DE" sz="2000" dirty="0"/>
              <a:t> Text</a:t>
            </a:r>
          </a:p>
          <a:p>
            <a:pPr algn="ctr"/>
            <a:r>
              <a:rPr lang="de-DE" sz="2000" dirty="0"/>
              <a:t>…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AB6FE2D7-8FAB-4476-8F6A-5F449902D6B6}"/>
              </a:ext>
            </a:extLst>
          </p:cNvPr>
          <p:cNvSpPr txBox="1"/>
          <p:nvPr/>
        </p:nvSpPr>
        <p:spPr>
          <a:xfrm>
            <a:off x="10123253" y="5522426"/>
            <a:ext cx="175381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u="sng" dirty="0"/>
              <a:t>Diskurs</a:t>
            </a:r>
          </a:p>
          <a:p>
            <a:pPr algn="ctr"/>
            <a:r>
              <a:rPr lang="de-DE" sz="2000" dirty="0" err="1"/>
              <a:t>Summarization</a:t>
            </a:r>
            <a:endParaRPr lang="de-DE" sz="2000" dirty="0"/>
          </a:p>
          <a:p>
            <a:pPr algn="ctr"/>
            <a:r>
              <a:rPr lang="de-DE" sz="2000" dirty="0"/>
              <a:t>Analysis</a:t>
            </a:r>
          </a:p>
          <a:p>
            <a:pPr algn="ctr"/>
            <a:r>
              <a:rPr lang="de-DE" sz="2000" dirty="0"/>
              <a:t>…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60901EA-75B4-468C-AFD7-B808EBB2BF54}"/>
              </a:ext>
            </a:extLst>
          </p:cNvPr>
          <p:cNvSpPr txBox="1"/>
          <p:nvPr/>
        </p:nvSpPr>
        <p:spPr>
          <a:xfrm>
            <a:off x="3639402" y="5522425"/>
            <a:ext cx="289598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u="sng" dirty="0"/>
              <a:t>Semantik</a:t>
            </a:r>
          </a:p>
          <a:p>
            <a:pPr algn="ctr"/>
            <a:r>
              <a:rPr lang="de-DE" sz="2000" dirty="0" err="1"/>
              <a:t>Named</a:t>
            </a:r>
            <a:r>
              <a:rPr lang="de-DE" sz="2000" dirty="0"/>
              <a:t> Entity Recognition</a:t>
            </a:r>
          </a:p>
          <a:p>
            <a:pPr algn="ctr"/>
            <a:r>
              <a:rPr lang="de-DE" sz="2000" dirty="0"/>
              <a:t>Generation</a:t>
            </a:r>
          </a:p>
          <a:p>
            <a:pPr algn="ctr"/>
            <a:r>
              <a:rPr lang="de-DE" sz="2000" dirty="0"/>
              <a:t>Sentiment Analysis</a:t>
            </a:r>
          </a:p>
          <a:p>
            <a:pPr algn="ctr"/>
            <a:r>
              <a:rPr lang="de-DE" sz="2000" dirty="0"/>
              <a:t>…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8582C96-5CA3-4146-8C7A-5CF8FAAD77E5}"/>
              </a:ext>
            </a:extLst>
          </p:cNvPr>
          <p:cNvSpPr txBox="1"/>
          <p:nvPr/>
        </p:nvSpPr>
        <p:spPr>
          <a:xfrm>
            <a:off x="823589" y="5522425"/>
            <a:ext cx="262296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000" u="sng" dirty="0"/>
              <a:t>Syntax</a:t>
            </a:r>
          </a:p>
          <a:p>
            <a:pPr algn="ctr"/>
            <a:r>
              <a:rPr lang="de-DE" sz="2000" dirty="0"/>
              <a:t>Grammar </a:t>
            </a:r>
            <a:r>
              <a:rPr lang="de-DE" sz="2000" dirty="0" err="1"/>
              <a:t>Induction</a:t>
            </a:r>
            <a:endParaRPr lang="de-DE" sz="2000" dirty="0"/>
          </a:p>
          <a:p>
            <a:pPr algn="ctr"/>
            <a:r>
              <a:rPr lang="de-DE" sz="2000" dirty="0" err="1"/>
              <a:t>Parsing</a:t>
            </a:r>
            <a:endParaRPr lang="de-DE" sz="2000" dirty="0"/>
          </a:p>
          <a:p>
            <a:pPr algn="ctr"/>
            <a:r>
              <a:rPr lang="de-DE" sz="2000" dirty="0" err="1"/>
              <a:t>Sentence</a:t>
            </a:r>
            <a:r>
              <a:rPr lang="de-DE" sz="2000" dirty="0"/>
              <a:t> Breaking</a:t>
            </a:r>
          </a:p>
          <a:p>
            <a:pPr algn="ctr"/>
            <a:r>
              <a:rPr lang="de-DE" sz="2000" b="1" dirty="0"/>
              <a:t>Part-</a:t>
            </a:r>
            <a:r>
              <a:rPr lang="de-DE" sz="2000" b="1" dirty="0" err="1"/>
              <a:t>of</a:t>
            </a:r>
            <a:r>
              <a:rPr lang="de-DE" sz="2000" b="1" dirty="0"/>
              <a:t>-Speech Tagging</a:t>
            </a:r>
          </a:p>
          <a:p>
            <a:pPr algn="ctr"/>
            <a:r>
              <a:rPr lang="de-DE" sz="2000" dirty="0"/>
              <a:t>…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0B4F3BB-EF4B-4654-B9E9-B781148311E5}"/>
              </a:ext>
            </a:extLst>
          </p:cNvPr>
          <p:cNvCxnSpPr>
            <a:stCxn id="5" idx="2"/>
            <a:endCxn id="9" idx="0"/>
          </p:cNvCxnSpPr>
          <p:nvPr/>
        </p:nvCxnSpPr>
        <p:spPr bwMode="auto">
          <a:xfrm flipH="1">
            <a:off x="5087392" y="4005918"/>
            <a:ext cx="1415008" cy="604554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3DF3D55-1068-4990-BC44-480E469BAEC2}"/>
              </a:ext>
            </a:extLst>
          </p:cNvPr>
          <p:cNvCxnSpPr>
            <a:stCxn id="5" idx="2"/>
            <a:endCxn id="7" idx="0"/>
          </p:cNvCxnSpPr>
          <p:nvPr/>
        </p:nvCxnSpPr>
        <p:spPr bwMode="auto">
          <a:xfrm flipH="1">
            <a:off x="2135064" y="4005918"/>
            <a:ext cx="4367336" cy="604554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AD354808-D34F-4360-9EAF-691DBFCFA42C}"/>
              </a:ext>
            </a:extLst>
          </p:cNvPr>
          <p:cNvCxnSpPr>
            <a:stCxn id="5" idx="2"/>
            <a:endCxn id="11" idx="0"/>
          </p:cNvCxnSpPr>
          <p:nvPr/>
        </p:nvCxnSpPr>
        <p:spPr bwMode="auto">
          <a:xfrm>
            <a:off x="6502400" y="4005918"/>
            <a:ext cx="1537320" cy="604554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F3C84C7C-0BB0-4451-8F0A-77D5B8693866}"/>
              </a:ext>
            </a:extLst>
          </p:cNvPr>
          <p:cNvCxnSpPr>
            <a:stCxn id="5" idx="2"/>
            <a:endCxn id="13" idx="0"/>
          </p:cNvCxnSpPr>
          <p:nvPr/>
        </p:nvCxnSpPr>
        <p:spPr bwMode="auto">
          <a:xfrm>
            <a:off x="6502400" y="4005918"/>
            <a:ext cx="4497758" cy="604554"/>
          </a:xfrm>
          <a:prstGeom prst="straightConnector1">
            <a:avLst/>
          </a:prstGeom>
          <a:blipFill dpi="0" rotWithShape="0">
            <a:blip r:embed="rId12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403934689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Zielsetzungen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Robustheit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Dynamisches Annehmen von äquivalenten Übergabeobjekten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Allgemein hoher Informationsgehalt und Fehlersicherheit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Erweiterbarkeit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Neue Konstrukte sollen keine Änderungen im restlichen Code veranlassen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Erweitern des Codes soll einfach sein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C5F9712B-A501-488C-95E4-66515090EFA3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1586381057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 </a:t>
            </a:r>
            <a:r>
              <a:rPr lang="de-DE" dirty="0">
                <a:cs typeface="Calibri" panose="020F0502020204030204" pitchFamily="34" charset="0"/>
              </a:rPr>
              <a:t>− Überblick</a:t>
            </a:r>
            <a:r>
              <a:rPr lang="de-DE" dirty="0"/>
              <a:t> 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8CAE5352-2ECA-4C03-889F-766795647883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B1211E1D-4C4C-4680-92A2-DBB21BE6CA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8508" y="1912739"/>
            <a:ext cx="10134327" cy="5928121"/>
          </a:xfrm>
        </p:spPr>
      </p:pic>
    </p:spTree>
    <p:extLst>
      <p:ext uri="{BB962C8B-B14F-4D97-AF65-F5344CB8AC3E}">
        <p14:creationId xmlns:p14="http://schemas.microsoft.com/office/powerpoint/2010/main" val="2884970100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1.	Grundlegendes	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2.	Konzept</a:t>
            </a:r>
          </a:p>
          <a:p>
            <a:pPr marL="254000" lvl="1" indent="0">
              <a:buNone/>
            </a:pPr>
            <a:r>
              <a:rPr lang="de-DE" dirty="0"/>
              <a:t>3.	Implementierung</a:t>
            </a:r>
          </a:p>
          <a:p>
            <a:pPr marL="723900" lvl="2" indent="0">
              <a:buNone/>
            </a:pPr>
            <a:r>
              <a:rPr lang="de-DE" sz="2800" dirty="0"/>
              <a:t>		</a:t>
            </a:r>
            <a:r>
              <a:rPr lang="de-DE" sz="2800" dirty="0">
                <a:solidFill>
                  <a:srgbClr val="939393"/>
                </a:solidFill>
              </a:rPr>
              <a:t>Technische Grundlagen und Übersicht</a:t>
            </a:r>
            <a:br>
              <a:rPr lang="de-DE" sz="2800" dirty="0"/>
            </a:br>
            <a:r>
              <a:rPr lang="de-DE" sz="2800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		</a:t>
            </a:r>
            <a:r>
              <a:rPr lang="de-DE" sz="2800" dirty="0">
                <a:solidFill>
                  <a:schemeClr val="bg2"/>
                </a:solidFill>
              </a:rPr>
              <a:t>Implementierung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4.	Evaluations-Testlauf	</a:t>
            </a:r>
            <a:b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</a:b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486724875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2D8E634-2332-40D9-A442-9C39B59A1E1B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cs typeface="Calibri" panose="020F0502020204030204" pitchFamily="34" charset="0"/>
              </a:rPr>
              <a:t>Tagsets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9">
            <a:extLst>
              <a:ext uri="{FF2B5EF4-FFF2-40B4-BE49-F238E27FC236}">
                <a16:creationId xmlns:a16="http://schemas.microsoft.com/office/drawing/2014/main" id="{671C72E4-F8F0-49EF-A7E5-24FC074F65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02" t="7486" r="3887" b="53644"/>
          <a:stretch/>
        </p:blipFill>
        <p:spPr bwMode="auto">
          <a:xfrm>
            <a:off x="6862439" y="1708448"/>
            <a:ext cx="5544617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355191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40AF3C47-46C1-4E5D-A204-CD16B1554FD6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Übergabeobjekt </a:t>
            </a:r>
            <a:r>
              <a:rPr lang="de-DE" dirty="0" err="1">
                <a:cs typeface="Calibri" panose="020F0502020204030204" pitchFamily="34" charset="0"/>
              </a:rPr>
              <a:t>TagString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9">
            <a:extLst>
              <a:ext uri="{FF2B5EF4-FFF2-40B4-BE49-F238E27FC236}">
                <a16:creationId xmlns:a16="http://schemas.microsoft.com/office/drawing/2014/main" id="{DECEF51B-83CE-4D89-8EF4-0D8CC5C4CF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84" t="8701" r="74421" b="52429"/>
          <a:stretch/>
        </p:blipFill>
        <p:spPr bwMode="auto">
          <a:xfrm>
            <a:off x="10246816" y="1852464"/>
            <a:ext cx="2016224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0282559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C523250-03F2-4D0B-8C05-AA52FDB2AA81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Tagging-Operatoren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3168197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15DFF0B-46A5-4502-8DE1-CF999BA18FAB}"/>
              </a:ext>
            </a:extLst>
          </p:cNvPr>
          <p:cNvSpPr txBox="1">
            <a:spLocks/>
          </p:cNvSpPr>
          <p:nvPr/>
        </p:nvSpPr>
        <p:spPr bwMode="auto">
          <a:xfrm>
            <a:off x="300284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Implementierung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D82850C-1F11-48C3-B971-C64CEA035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cs typeface="Calibri" panose="020F0502020204030204" pitchFamily="34" charset="0"/>
              </a:rPr>
              <a:t>Evaluations-Operator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A97B-42FC-4E37-9A59-0BD2C966A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4290422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1.	Grundlegendes	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2.	Konzept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3.	Implementierung</a:t>
            </a:r>
          </a:p>
          <a:p>
            <a:pPr marL="254000" lvl="1" indent="0">
              <a:buNone/>
            </a:pPr>
            <a:r>
              <a:rPr lang="de-DE" dirty="0"/>
              <a:t>4.	Evaluations-Testlauf	</a:t>
            </a:r>
          </a:p>
          <a:p>
            <a:pPr marL="254000" lvl="1" indent="0">
              <a:buNone/>
            </a:pP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89890683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E27133C4-CF6A-4B6C-9881-7045F6010C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29422" y="3724672"/>
            <a:ext cx="6201640" cy="5239481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F6FEF6E-12F9-455E-BC7F-FDE60ABE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Aufbau des Tests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8B494AAB-F0C5-4F20-888B-F6774BCA3989}"/>
              </a:ext>
            </a:extLst>
          </p:cNvPr>
          <p:cNvSpPr txBox="1">
            <a:spLocks/>
          </p:cNvSpPr>
          <p:nvPr/>
        </p:nvSpPr>
        <p:spPr bwMode="auto">
          <a:xfrm>
            <a:off x="300285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Evaluations-Testlauf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FA12E9B4-38C2-47F7-BEFB-FAC32651C54C}"/>
              </a:ext>
            </a:extLst>
          </p:cNvPr>
          <p:cNvSpPr txBox="1">
            <a:spLocks/>
          </p:cNvSpPr>
          <p:nvPr/>
        </p:nvSpPr>
        <p:spPr bwMode="auto">
          <a:xfrm>
            <a:off x="300286" y="1708448"/>
            <a:ext cx="12106770" cy="69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ts val="2300"/>
              </a:spcBef>
              <a:spcAft>
                <a:spcPct val="0"/>
              </a:spcAft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1pPr>
            <a:lvl2pPr marL="596900" indent="-444500" algn="l" rtl="0" eaLnBrk="0" fontAlgn="base" hangingPunct="0">
              <a:spcBef>
                <a:spcPts val="1800"/>
              </a:spcBef>
              <a:spcAft>
                <a:spcPct val="0"/>
              </a:spcAft>
              <a:buSzPct val="125000"/>
              <a:buFont typeface="Wingdings" panose="05000000000000000000" pitchFamily="2" charset="2"/>
              <a:buChar char="§"/>
              <a:defRPr sz="28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2pPr>
            <a:lvl3pPr marL="1066800" indent="-444500" algn="l" rtl="0" eaLnBrk="0" fontAlgn="base" hangingPunct="0">
              <a:spcBef>
                <a:spcPts val="15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3pPr>
            <a:lvl4pPr marL="1536700" indent="-4445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4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4pPr>
            <a:lvl5pPr marL="1968500" indent="-444500" algn="l" rtl="0" eaLnBrk="0" fontAlgn="base" hangingPunct="0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Wingdings" panose="05000000000000000000" pitchFamily="2" charset="2"/>
              <a:buChar char="§"/>
              <a:defRPr sz="20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pitchFamily="2" charset="0"/>
              </a:defRPr>
            </a:lvl5pPr>
            <a:lvl6pPr marL="24257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6pPr>
            <a:lvl7pPr marL="28829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7pPr>
            <a:lvl8pPr marL="33401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8pPr>
            <a:lvl9pPr marL="3797300" indent="-444500" algn="l" rtl="0" fontAlgn="base">
              <a:spcBef>
                <a:spcPts val="1000"/>
              </a:spcBef>
              <a:spcAft>
                <a:spcPct val="0"/>
              </a:spcAft>
              <a:buClr>
                <a:srgbClr val="343434"/>
              </a:buClr>
              <a:buSzPct val="125000"/>
              <a:buFont typeface="Helvetica Neue" charset="0"/>
              <a:buChar char="•"/>
              <a:defRPr sz="3200">
                <a:solidFill>
                  <a:srgbClr val="343434"/>
                </a:solidFill>
                <a:latin typeface="+mn-lt"/>
                <a:ea typeface="+mn-ea"/>
                <a:cs typeface="+mn-cs"/>
                <a:sym typeface="Helvetica Neue" charset="0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kern="0" dirty="0"/>
              <a:t>Verwendeter Goldstandard: NAIST-NTT-TED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kern="0" dirty="0"/>
              <a:t>Basiert auf Transskripten von TED Talks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kern="0" dirty="0"/>
              <a:t>Stellt den Text bereits sequenziert zur Verfügung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kern="0" dirty="0"/>
              <a:t>Goldstandard in Syntaxbaum-Kodierung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kern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kern="0" dirty="0"/>
              <a:t>Dient hier nicht dem Vergleich der Tagger:</a:t>
            </a:r>
            <a:br>
              <a:rPr lang="de-DE" sz="2800" kern="0" dirty="0"/>
            </a:br>
            <a:r>
              <a:rPr lang="de-DE" sz="2800" kern="0" dirty="0"/>
              <a:t>Tagger sind nicht auf diesen</a:t>
            </a:r>
            <a:br>
              <a:rPr lang="de-DE" sz="2800" kern="0" dirty="0"/>
            </a:br>
            <a:r>
              <a:rPr lang="de-DE" sz="2800" kern="0" dirty="0"/>
              <a:t>Korpus trainiert</a:t>
            </a:r>
          </a:p>
        </p:txBody>
      </p:sp>
    </p:spTree>
    <p:extLst>
      <p:ext uri="{BB962C8B-B14F-4D97-AF65-F5344CB8AC3E}">
        <p14:creationId xmlns:p14="http://schemas.microsoft.com/office/powerpoint/2010/main" val="4058919638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B494AAB-F0C5-4F20-888B-F6774BCA3989}"/>
              </a:ext>
            </a:extLst>
          </p:cNvPr>
          <p:cNvSpPr txBox="1">
            <a:spLocks/>
          </p:cNvSpPr>
          <p:nvPr/>
        </p:nvSpPr>
        <p:spPr bwMode="auto">
          <a:xfrm>
            <a:off x="300285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Evaluations-Testlauf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6FEF6E-12F9-455E-BC7F-FDE60ABE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Ergebnisse: NLP4J</a:t>
            </a: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1C500F06-51A0-4EF4-B5FC-A2442D23AD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943756"/>
              </p:ext>
            </p:extLst>
          </p:nvPr>
        </p:nvGraphicFramePr>
        <p:xfrm>
          <a:off x="8530146" y="2121171"/>
          <a:ext cx="390288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015">
                  <a:extLst>
                    <a:ext uri="{9D8B030D-6E8A-4147-A177-3AD203B41FA5}">
                      <a16:colId xmlns:a16="http://schemas.microsoft.com/office/drawing/2014/main" val="1064907544"/>
                    </a:ext>
                  </a:extLst>
                </a:gridCol>
                <a:gridCol w="1261871">
                  <a:extLst>
                    <a:ext uri="{9D8B030D-6E8A-4147-A177-3AD203B41FA5}">
                      <a16:colId xmlns:a16="http://schemas.microsoft.com/office/drawing/2014/main" val="1471476835"/>
                    </a:ext>
                  </a:extLst>
                </a:gridCol>
              </a:tblGrid>
              <a:tr h="217188">
                <a:tc>
                  <a:txBody>
                    <a:bodyPr/>
                    <a:lstStyle/>
                    <a:p>
                      <a:r>
                        <a:rPr lang="de-DE" dirty="0"/>
                        <a:t>Metrik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Ergebnis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291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Per-Tag-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94,86%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017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</a:t>
                      </a:r>
                      <a:r>
                        <a:rPr lang="de-DE" dirty="0" err="1"/>
                        <a:t>Sentence</a:t>
                      </a:r>
                      <a:r>
                        <a:rPr lang="de-DE" dirty="0"/>
                        <a:t>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49,19%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649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98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Precision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96,11%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961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Recall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96,85%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111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F-Score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96,48%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858584"/>
                  </a:ext>
                </a:extLst>
              </a:tr>
            </a:tbl>
          </a:graphicData>
        </a:graphic>
      </p:graphicFrame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05B4F55D-58A8-43DB-8655-FAB51ACFB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286" y="1708448"/>
            <a:ext cx="12106770" cy="698477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Trainierbar, nutzt Dynamic Feature </a:t>
            </a:r>
            <a:r>
              <a:rPr lang="de-DE" sz="2800" dirty="0" err="1"/>
              <a:t>Induction</a:t>
            </a:r>
            <a:r>
              <a:rPr lang="de-DE" sz="2800" dirty="0"/>
              <a:t>,</a:t>
            </a:r>
            <a:br>
              <a:rPr lang="de-DE" sz="2800" dirty="0"/>
            </a:br>
            <a:r>
              <a:rPr lang="de-DE" sz="2800" dirty="0"/>
              <a:t>Dynamic Model </a:t>
            </a:r>
            <a:r>
              <a:rPr lang="de-DE" sz="2800" dirty="0" err="1"/>
              <a:t>Selection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Trainiert auf Wall Street Journal Korpus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Angegebene maximale Per-Tag-</a:t>
            </a:r>
            <a:r>
              <a:rPr lang="de-DE" sz="2800" dirty="0" err="1"/>
              <a:t>Accuracy</a:t>
            </a:r>
            <a:r>
              <a:rPr lang="de-DE" sz="2800" dirty="0"/>
              <a:t>:</a:t>
            </a:r>
            <a:br>
              <a:rPr lang="de-DE" sz="2800" dirty="0"/>
            </a:br>
            <a:r>
              <a:rPr lang="de-DE" sz="2800" dirty="0"/>
              <a:t>97,64%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18109213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11418-0516-4D6C-BB4D-621CABA53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Part-</a:t>
            </a:r>
            <a:r>
              <a:rPr lang="de-DE" dirty="0" err="1"/>
              <a:t>of</a:t>
            </a:r>
            <a:r>
              <a:rPr lang="de-DE" dirty="0"/>
              <a:t>-Speech-Tagging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128320-7D22-4A3C-B2C6-69E4E2BD7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de-DE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Part </a:t>
            </a:r>
            <a:r>
              <a:rPr lang="de-DE" sz="2400" b="1" dirty="0" err="1"/>
              <a:t>of</a:t>
            </a:r>
            <a:r>
              <a:rPr lang="de-DE" sz="2400" b="1" dirty="0"/>
              <a:t> Speech (POS)</a:t>
            </a:r>
            <a:br>
              <a:rPr lang="de-DE" sz="2400" b="1" dirty="0"/>
            </a:br>
            <a:r>
              <a:rPr lang="de-DE" sz="2400" dirty="0"/>
              <a:t>Syntaktische Rolle von Textelementen (Wörter, Satzzeichen)</a:t>
            </a:r>
          </a:p>
          <a:p>
            <a:pPr marL="0" indent="0" algn="ctr"/>
            <a:r>
              <a:rPr lang="de-DE" sz="2000" dirty="0"/>
              <a:t>Nomen, Verb, …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POS-Tags</a:t>
            </a:r>
            <a:br>
              <a:rPr lang="de-DE" sz="2400" b="1" dirty="0"/>
            </a:br>
            <a:r>
              <a:rPr lang="de-DE" sz="2400" dirty="0"/>
              <a:t>Kodierung der POS</a:t>
            </a:r>
          </a:p>
          <a:p>
            <a:pPr marL="0" indent="0" algn="ctr"/>
            <a:r>
              <a:rPr lang="de-DE" sz="2000" dirty="0"/>
              <a:t>z.B.</a:t>
            </a:r>
            <a:br>
              <a:rPr lang="de-DE" sz="2000" dirty="0"/>
            </a:br>
            <a:r>
              <a:rPr lang="de-DE" sz="2000" dirty="0"/>
              <a:t>Nomen, </a:t>
            </a:r>
            <a:r>
              <a:rPr lang="de-DE" sz="2000" dirty="0" err="1"/>
              <a:t>singular</a:t>
            </a:r>
            <a:r>
              <a:rPr lang="de-DE" sz="2000" dirty="0"/>
              <a:t> → NN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b="1" dirty="0"/>
              <a:t>POS-Tagging</a:t>
            </a:r>
            <a:br>
              <a:rPr lang="de-DE" sz="2400" b="1" dirty="0"/>
            </a:br>
            <a:r>
              <a:rPr lang="de-DE" sz="2400" dirty="0"/>
              <a:t>Automatisches Zuweisen von Tags</a:t>
            </a:r>
            <a:endParaRPr lang="de-DE" sz="2400" b="1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3A6C186-B870-4DFC-8738-26849C39FDE7}"/>
              </a:ext>
            </a:extLst>
          </p:cNvPr>
          <p:cNvSpPr txBox="1"/>
          <p:nvPr/>
        </p:nvSpPr>
        <p:spPr>
          <a:xfrm>
            <a:off x="5337914" y="1708448"/>
            <a:ext cx="23289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/>
              <a:t>Beispielsatz</a:t>
            </a:r>
            <a:r>
              <a:rPr lang="en-US" sz="2000" dirty="0"/>
              <a:t>:</a:t>
            </a:r>
            <a:br>
              <a:rPr lang="en-US" sz="2000" i="1" dirty="0"/>
            </a:br>
            <a:r>
              <a:rPr lang="en-US" sz="2000" i="1" dirty="0"/>
              <a:t>I like this blue house.</a:t>
            </a:r>
          </a:p>
          <a:p>
            <a:pPr algn="ctr"/>
            <a:endParaRPr lang="de-DE" sz="2000" i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F09C7F5-8CB2-4927-86CD-939BD18C97D3}"/>
              </a:ext>
            </a:extLst>
          </p:cNvPr>
          <p:cNvSpPr txBox="1"/>
          <p:nvPr/>
        </p:nvSpPr>
        <p:spPr>
          <a:xfrm>
            <a:off x="4195421" y="7469088"/>
            <a:ext cx="43165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br>
              <a:rPr lang="en-US" sz="2000" i="1" dirty="0"/>
            </a:br>
            <a:r>
              <a:rPr lang="en-US" sz="2000" i="1" dirty="0"/>
              <a:t>I\PP like\VBD this\DT blue\ house\NN .\.</a:t>
            </a:r>
          </a:p>
          <a:p>
            <a:pPr algn="ctr"/>
            <a:endParaRPr lang="de-DE" sz="2000" i="1" dirty="0"/>
          </a:p>
        </p:txBody>
      </p:sp>
    </p:spTree>
    <p:extLst>
      <p:ext uri="{BB962C8B-B14F-4D97-AF65-F5344CB8AC3E}">
        <p14:creationId xmlns:p14="http://schemas.microsoft.com/office/powerpoint/2010/main" val="3978834001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B494AAB-F0C5-4F20-888B-F6774BCA3989}"/>
              </a:ext>
            </a:extLst>
          </p:cNvPr>
          <p:cNvSpPr txBox="1">
            <a:spLocks/>
          </p:cNvSpPr>
          <p:nvPr/>
        </p:nvSpPr>
        <p:spPr bwMode="auto">
          <a:xfrm>
            <a:off x="300285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Evaluations-Testlauf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6FEF6E-12F9-455E-BC7F-FDE60ABE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Ergebnisse: </a:t>
            </a:r>
            <a:r>
              <a:rPr lang="de-DE" dirty="0" err="1"/>
              <a:t>LingPipe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C89C59-96AB-476A-A450-3D92699E9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Trainierbar, nutzt Hidden Markov Models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Genutztes HMM trainiert auf dem </a:t>
            </a:r>
            <a:r>
              <a:rPr lang="de-DE" sz="2800" dirty="0" err="1"/>
              <a:t>GENiA</a:t>
            </a:r>
            <a:r>
              <a:rPr lang="de-DE" sz="2800" dirty="0"/>
              <a:t> </a:t>
            </a:r>
            <a:br>
              <a:rPr lang="de-DE" sz="2800" dirty="0"/>
            </a:br>
            <a:r>
              <a:rPr lang="de-DE" sz="2800" dirty="0"/>
              <a:t>Biomedizin-Korpus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Angegebene maximale Per-Tag-</a:t>
            </a:r>
            <a:r>
              <a:rPr lang="de-DE" sz="2800" dirty="0" err="1"/>
              <a:t>Accuracy</a:t>
            </a:r>
            <a:r>
              <a:rPr lang="de-DE" sz="2800" dirty="0"/>
              <a:t>:</a:t>
            </a:r>
            <a:br>
              <a:rPr lang="de-DE" sz="2800" dirty="0"/>
            </a:br>
            <a:r>
              <a:rPr lang="de-DE" sz="2800" dirty="0"/>
              <a:t>96,9%</a:t>
            </a:r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A2812C43-E5BE-4049-8A79-BC46010685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166493"/>
              </p:ext>
            </p:extLst>
          </p:nvPr>
        </p:nvGraphicFramePr>
        <p:xfrm>
          <a:off x="8530146" y="2121171"/>
          <a:ext cx="390288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015">
                  <a:extLst>
                    <a:ext uri="{9D8B030D-6E8A-4147-A177-3AD203B41FA5}">
                      <a16:colId xmlns:a16="http://schemas.microsoft.com/office/drawing/2014/main" val="1064907544"/>
                    </a:ext>
                  </a:extLst>
                </a:gridCol>
                <a:gridCol w="1261871">
                  <a:extLst>
                    <a:ext uri="{9D8B030D-6E8A-4147-A177-3AD203B41FA5}">
                      <a16:colId xmlns:a16="http://schemas.microsoft.com/office/drawing/2014/main" val="1471476835"/>
                    </a:ext>
                  </a:extLst>
                </a:gridCol>
              </a:tblGrid>
              <a:tr h="217188">
                <a:tc>
                  <a:txBody>
                    <a:bodyPr/>
                    <a:lstStyle/>
                    <a:p>
                      <a:r>
                        <a:rPr lang="de-DE" dirty="0"/>
                        <a:t>Metrik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Ergebnis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291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Per-Tag-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77,26%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017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</a:t>
                      </a:r>
                      <a:r>
                        <a:rPr lang="de-DE" dirty="0" err="1"/>
                        <a:t>Sentence</a:t>
                      </a:r>
                      <a:r>
                        <a:rPr lang="de-DE" dirty="0"/>
                        <a:t>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10,96%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649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98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Precision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62,65%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961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Recall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77,42%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111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F-Score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69,25%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858584"/>
                  </a:ext>
                </a:extLst>
              </a:tr>
            </a:tbl>
          </a:graphicData>
        </a:graphic>
      </p:graphicFrame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D9F112AB-FE5C-4509-B4BA-A2C044F6E6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352153"/>
              </p:ext>
            </p:extLst>
          </p:nvPr>
        </p:nvGraphicFramePr>
        <p:xfrm>
          <a:off x="8504170" y="4876800"/>
          <a:ext cx="3902886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015">
                  <a:extLst>
                    <a:ext uri="{9D8B030D-6E8A-4147-A177-3AD203B41FA5}">
                      <a16:colId xmlns:a16="http://schemas.microsoft.com/office/drawing/2014/main" val="1064907544"/>
                    </a:ext>
                  </a:extLst>
                </a:gridCol>
                <a:gridCol w="1261871">
                  <a:extLst>
                    <a:ext uri="{9D8B030D-6E8A-4147-A177-3AD203B41FA5}">
                      <a16:colId xmlns:a16="http://schemas.microsoft.com/office/drawing/2014/main" val="1471476835"/>
                    </a:ext>
                  </a:extLst>
                </a:gridCol>
              </a:tblGrid>
              <a:tr h="217188">
                <a:tc>
                  <a:txBody>
                    <a:bodyPr/>
                    <a:lstStyle/>
                    <a:p>
                      <a:r>
                        <a:rPr lang="de-DE" dirty="0"/>
                        <a:t>N-Metrik (n=5)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Ergebnis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291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77,32%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017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Distanz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2,134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649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4747212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8B494AAB-F0C5-4F20-888B-F6774BCA3989}"/>
              </a:ext>
            </a:extLst>
          </p:cNvPr>
          <p:cNvSpPr txBox="1">
            <a:spLocks/>
          </p:cNvSpPr>
          <p:nvPr/>
        </p:nvSpPr>
        <p:spPr bwMode="auto">
          <a:xfrm>
            <a:off x="300285" y="654472"/>
            <a:ext cx="12130777" cy="7659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000">
                <a:solidFill>
                  <a:srgbClr val="4D4D4D"/>
                </a:solidFill>
                <a:latin typeface="+mn-lt"/>
                <a:ea typeface="+mj-ea"/>
                <a:cs typeface="+mj-cs"/>
                <a:sym typeface="Helvetica Neue UltraLight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7000">
                <a:solidFill>
                  <a:srgbClr val="4D4D4D"/>
                </a:solidFill>
                <a:latin typeface="Helvetica Neue UltraLight" charset="0"/>
                <a:ea typeface="ヒラギノ角ゴ ProN W3" charset="-128"/>
                <a:cs typeface="ヒラギノ角ゴ ProN W3" charset="-128"/>
                <a:sym typeface="Helvetica Neue UltraLight" charset="0"/>
              </a:defRPr>
            </a:lvl9pPr>
          </a:lstStyle>
          <a:p>
            <a:pPr algn="r"/>
            <a:r>
              <a:rPr lang="de-DE" kern="0" dirty="0">
                <a:solidFill>
                  <a:schemeClr val="accent3">
                    <a:lumMod val="85000"/>
                  </a:schemeClr>
                </a:solidFill>
              </a:rPr>
              <a:t>Evaluations-Testlauf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6FEF6E-12F9-455E-BC7F-FDE60ABEB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Ergebnisse: </a:t>
            </a:r>
            <a:r>
              <a:rPr lang="de-DE" dirty="0" err="1"/>
              <a:t>FastTag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C89C59-96AB-476A-A450-3D92699E9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Einfacher Regel- und Lexikonbasierter </a:t>
            </a:r>
            <a:br>
              <a:rPr lang="de-DE" sz="2800" dirty="0"/>
            </a:br>
            <a:r>
              <a:rPr lang="de-DE" sz="2800" dirty="0"/>
              <a:t>Tagger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Originalversion, wurde später von anderen</a:t>
            </a:r>
            <a:br>
              <a:rPr lang="de-DE" sz="2800" dirty="0"/>
            </a:br>
            <a:r>
              <a:rPr lang="de-DE" sz="2800" dirty="0"/>
              <a:t>Autoren verbessert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Recall-Anomalie beim Tag NN:</a:t>
            </a:r>
            <a:br>
              <a:rPr lang="de-DE" sz="2800" dirty="0"/>
            </a:br>
            <a:br>
              <a:rPr lang="de-DE" sz="2800" dirty="0"/>
            </a:br>
            <a:r>
              <a:rPr lang="de-DE" sz="2800" dirty="0"/>
              <a:t>Tagger „rät“ immer NN, wenn das Wort</a:t>
            </a:r>
            <a:br>
              <a:rPr lang="de-DE" sz="2800" dirty="0"/>
            </a:br>
            <a:r>
              <a:rPr lang="de-DE" sz="2800" dirty="0"/>
              <a:t>nicht im Lexikon liegt</a:t>
            </a:r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51913D18-E5B4-42E8-99F9-51E67BBF59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1481386"/>
              </p:ext>
            </p:extLst>
          </p:nvPr>
        </p:nvGraphicFramePr>
        <p:xfrm>
          <a:off x="8530146" y="2121171"/>
          <a:ext cx="390288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41015">
                  <a:extLst>
                    <a:ext uri="{9D8B030D-6E8A-4147-A177-3AD203B41FA5}">
                      <a16:colId xmlns:a16="http://schemas.microsoft.com/office/drawing/2014/main" val="1064907544"/>
                    </a:ext>
                  </a:extLst>
                </a:gridCol>
                <a:gridCol w="1261871">
                  <a:extLst>
                    <a:ext uri="{9D8B030D-6E8A-4147-A177-3AD203B41FA5}">
                      <a16:colId xmlns:a16="http://schemas.microsoft.com/office/drawing/2014/main" val="1471476835"/>
                    </a:ext>
                  </a:extLst>
                </a:gridCol>
              </a:tblGrid>
              <a:tr h="217188">
                <a:tc>
                  <a:txBody>
                    <a:bodyPr/>
                    <a:lstStyle/>
                    <a:p>
                      <a:r>
                        <a:rPr lang="de-DE" dirty="0"/>
                        <a:t>Metrik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Ergebnis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291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Per-Tag-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30,72%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2017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Per-</a:t>
                      </a:r>
                      <a:r>
                        <a:rPr lang="de-DE" dirty="0" err="1"/>
                        <a:t>Sentence</a:t>
                      </a:r>
                      <a:r>
                        <a:rPr lang="de-DE" dirty="0"/>
                        <a:t>-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0,87%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6491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98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Precision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15,92%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961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Recall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89,39%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5111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F-Score (NN)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27,02%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8858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2919303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836A7C-EB27-4550-97B2-BEB7BCB6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641620-C2DE-428E-AFEA-B5AF5CDBB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Noch viele Modifikationen möglich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Weiteres verbessern der Codestruktur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Parser-Objekte</a:t>
            </a:r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 err="1"/>
              <a:t>TagString</a:t>
            </a:r>
            <a:r>
              <a:rPr lang="de-DE" sz="2400" dirty="0"/>
              <a:t> </a:t>
            </a:r>
            <a:r>
              <a:rPr lang="de-DE" sz="2400" i="1" dirty="0" err="1"/>
              <a:t>extends</a:t>
            </a:r>
            <a:r>
              <a:rPr lang="de-DE" sz="2400" i="1" dirty="0"/>
              <a:t> </a:t>
            </a:r>
            <a:r>
              <a:rPr lang="de-DE" sz="2400" i="1" dirty="0" err="1"/>
              <a:t>Document</a:t>
            </a:r>
            <a:endParaRPr lang="de-DE" sz="2400" i="1" dirty="0"/>
          </a:p>
          <a:p>
            <a:pPr marL="711200" lvl="1" indent="-457200">
              <a:buFont typeface="Arial" panose="020B0604020202020204" pitchFamily="34" charset="0"/>
              <a:buChar char="•"/>
            </a:pPr>
            <a:r>
              <a:rPr lang="de-DE" sz="2400" dirty="0"/>
              <a:t>Parameter zum übergeben von anders trainierten Modellen, vielleicht sogar Trainingsframework und Übergabeformat für Modelle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Design dreht sich um leichtes Modifizieren und Erweitern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Ohne Signierung seitens der </a:t>
            </a:r>
            <a:r>
              <a:rPr lang="de-DE" sz="2800" dirty="0" err="1"/>
              <a:t>RapidMiner</a:t>
            </a:r>
            <a:r>
              <a:rPr lang="de-DE" sz="2800" dirty="0"/>
              <a:t> GmbH oder kommerzielle RM-Lizenz leider kaum nutzbar, da RM sonst Parallelisierung unterbindet</a:t>
            </a:r>
          </a:p>
        </p:txBody>
      </p:sp>
    </p:spTree>
    <p:extLst>
      <p:ext uri="{BB962C8B-B14F-4D97-AF65-F5344CB8AC3E}">
        <p14:creationId xmlns:p14="http://schemas.microsoft.com/office/powerpoint/2010/main" val="531825800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D381BA-6ECA-42C4-B2EF-94959671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Quellen (1)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213BF-8B7F-4428-9609-16831F2FE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dirty="0"/>
              <a:t>Text Analysis </a:t>
            </a:r>
            <a:r>
              <a:rPr lang="de-DE" sz="1800" dirty="0" err="1"/>
              <a:t>with</a:t>
            </a:r>
            <a:r>
              <a:rPr lang="de-DE" sz="1800" dirty="0"/>
              <a:t> </a:t>
            </a:r>
            <a:r>
              <a:rPr lang="de-DE" sz="1800" dirty="0" err="1"/>
              <a:t>LingPipe</a:t>
            </a:r>
            <a:r>
              <a:rPr lang="de-DE" sz="1800" dirty="0"/>
              <a:t> 4. </a:t>
            </a:r>
            <a:r>
              <a:rPr lang="de-DE" sz="1800" dirty="0" err="1"/>
              <a:t>LingPipe</a:t>
            </a:r>
            <a:r>
              <a:rPr lang="de-DE" sz="1800" dirty="0"/>
              <a:t> Publishing, 2011</a:t>
            </a:r>
          </a:p>
          <a:p>
            <a:r>
              <a:rPr lang="en-US" sz="1800" dirty="0"/>
              <a:t>Dynamic Feature Induction: The Last Gist to the State-of-the-Art. 2016</a:t>
            </a:r>
          </a:p>
          <a:p>
            <a:r>
              <a:rPr lang="en-US" sz="1800" dirty="0"/>
              <a:t>C. Manning et al. „Feature-Rich Part-of-Speech Tagging with a Cyclic Dependency Network“. In: Proceedings of HLT-NAACL 2003 (2003), S. 252–259</a:t>
            </a:r>
          </a:p>
          <a:p>
            <a:r>
              <a:rPr lang="en-US" sz="1800" dirty="0"/>
              <a:t>H. Somers D. B. Jones. New Methods in Language Processing. UCL Press, 1997</a:t>
            </a:r>
          </a:p>
          <a:p>
            <a:r>
              <a:rPr lang="en-US" sz="1800" dirty="0"/>
              <a:t>H. van </a:t>
            </a:r>
            <a:r>
              <a:rPr lang="en-US" sz="1800" dirty="0" err="1"/>
              <a:t>Halteren</a:t>
            </a:r>
            <a:r>
              <a:rPr lang="en-US" sz="1800" dirty="0"/>
              <a:t>. Syntactic </a:t>
            </a:r>
            <a:r>
              <a:rPr lang="en-US" sz="1800" dirty="0" err="1"/>
              <a:t>Wordclass</a:t>
            </a:r>
            <a:r>
              <a:rPr lang="en-US" sz="1800" dirty="0"/>
              <a:t> Tagging. Text, Speech and Language Technology. Springer Netherlands, 1999</a:t>
            </a:r>
          </a:p>
          <a:p>
            <a:r>
              <a:rPr lang="de-DE" sz="1800" dirty="0"/>
              <a:t>Jin-Dong Kim, Tomoko </a:t>
            </a:r>
            <a:r>
              <a:rPr lang="de-DE" sz="1800" dirty="0" err="1"/>
              <a:t>Ohta</a:t>
            </a:r>
            <a:r>
              <a:rPr lang="de-DE" sz="1800" dirty="0"/>
              <a:t>, </a:t>
            </a:r>
            <a:r>
              <a:rPr lang="de-DE" sz="1800" dirty="0" err="1"/>
              <a:t>Yuka</a:t>
            </a:r>
            <a:r>
              <a:rPr lang="de-DE" sz="1800" dirty="0"/>
              <a:t> </a:t>
            </a:r>
            <a:r>
              <a:rPr lang="de-DE" sz="1800" dirty="0" err="1"/>
              <a:t>Tateisi</a:t>
            </a:r>
            <a:r>
              <a:rPr lang="de-DE" sz="1800" dirty="0"/>
              <a:t> und </a:t>
            </a:r>
            <a:r>
              <a:rPr lang="de-DE" sz="1800" dirty="0" err="1"/>
              <a:t>Jun’ichi</a:t>
            </a:r>
            <a:r>
              <a:rPr lang="de-DE" sz="1800" dirty="0"/>
              <a:t> </a:t>
            </a:r>
            <a:r>
              <a:rPr lang="de-DE" sz="1800" dirty="0" err="1"/>
              <a:t>Tsujii</a:t>
            </a:r>
            <a:r>
              <a:rPr lang="de-DE" sz="1800" dirty="0"/>
              <a:t>. „GENIA </a:t>
            </a:r>
            <a:r>
              <a:rPr lang="de-DE" sz="1800" dirty="0" err="1"/>
              <a:t>corpus</a:t>
            </a:r>
            <a:r>
              <a:rPr lang="de-DE" sz="1800" dirty="0"/>
              <a:t>—A </a:t>
            </a:r>
            <a:r>
              <a:rPr lang="de-DE" sz="1800" dirty="0" err="1"/>
              <a:t>semantically</a:t>
            </a:r>
            <a:r>
              <a:rPr lang="de-DE" sz="1800" dirty="0"/>
              <a:t> </a:t>
            </a:r>
            <a:r>
              <a:rPr lang="de-DE" sz="1800" dirty="0" err="1"/>
              <a:t>annotated</a:t>
            </a:r>
            <a:r>
              <a:rPr lang="de-DE" sz="1800" dirty="0"/>
              <a:t> </a:t>
            </a:r>
            <a:r>
              <a:rPr lang="de-DE" sz="1800" dirty="0" err="1"/>
              <a:t>corpus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bio-</a:t>
            </a:r>
            <a:r>
              <a:rPr lang="de-DE" sz="1800" dirty="0" err="1"/>
              <a:t>textmining</a:t>
            </a:r>
            <a:r>
              <a:rPr lang="de-DE" sz="1800" dirty="0"/>
              <a:t>“. In: </a:t>
            </a:r>
            <a:r>
              <a:rPr lang="de-DE" sz="1800" dirty="0" err="1"/>
              <a:t>Bioinformatics</a:t>
            </a:r>
            <a:r>
              <a:rPr lang="de-DE" sz="1800" dirty="0"/>
              <a:t> (Oxford, England) 19 </a:t>
            </a:r>
            <a:r>
              <a:rPr lang="de-DE" sz="1800" dirty="0" err="1"/>
              <a:t>Suppl</a:t>
            </a:r>
            <a:r>
              <a:rPr lang="de-DE" sz="1800" dirty="0"/>
              <a:t> 1 (Feb. 2003), S. i180–2 </a:t>
            </a:r>
          </a:p>
          <a:p>
            <a:r>
              <a:rPr lang="de-DE" sz="1800" dirty="0"/>
              <a:t>B.SantoriniM.P.MarcusM.A.Marcinkiewicz.„Buildingalargeannotatedcorpus </a:t>
            </a:r>
            <a:r>
              <a:rPr lang="de-DE" sz="1800" dirty="0" err="1"/>
              <a:t>of</a:t>
            </a:r>
            <a:r>
              <a:rPr lang="de-DE" sz="1800" dirty="0"/>
              <a:t> English: </a:t>
            </a:r>
            <a:r>
              <a:rPr lang="de-DE" sz="1800" dirty="0" err="1"/>
              <a:t>the</a:t>
            </a:r>
            <a:r>
              <a:rPr lang="de-DE" sz="1800" dirty="0"/>
              <a:t> penn </a:t>
            </a:r>
            <a:r>
              <a:rPr lang="de-DE" sz="1800" dirty="0" err="1"/>
              <a:t>treebank</a:t>
            </a:r>
            <a:r>
              <a:rPr lang="de-DE" sz="1800" dirty="0"/>
              <a:t>“. In: Computational </a:t>
            </a:r>
            <a:r>
              <a:rPr lang="de-DE" sz="1800" dirty="0" err="1"/>
              <a:t>Linguistics</a:t>
            </a:r>
            <a:r>
              <a:rPr lang="de-DE" sz="1800" dirty="0"/>
              <a:t> - Special </a:t>
            </a:r>
            <a:r>
              <a:rPr lang="de-DE" sz="1800" dirty="0" err="1"/>
              <a:t>issue</a:t>
            </a:r>
            <a:r>
              <a:rPr lang="de-DE" sz="1800" dirty="0"/>
              <a:t> on </a:t>
            </a:r>
            <a:r>
              <a:rPr lang="de-DE" sz="1800" dirty="0" err="1"/>
              <a:t>using</a:t>
            </a:r>
            <a:r>
              <a:rPr lang="de-DE" sz="1800" dirty="0"/>
              <a:t> large </a:t>
            </a:r>
            <a:r>
              <a:rPr lang="de-DE" sz="1800" dirty="0" err="1"/>
              <a:t>corpora</a:t>
            </a:r>
            <a:r>
              <a:rPr lang="de-DE" sz="1800" dirty="0"/>
              <a:t>: II Volume 19 </a:t>
            </a:r>
            <a:r>
              <a:rPr lang="de-DE" sz="1800" dirty="0" err="1"/>
              <a:t>Issue</a:t>
            </a:r>
            <a:r>
              <a:rPr lang="de-DE" sz="1800" dirty="0"/>
              <a:t> 2, June 1993 (1993), S. 313–330</a:t>
            </a:r>
          </a:p>
          <a:p>
            <a:r>
              <a:rPr lang="de-DE" sz="1800" dirty="0"/>
              <a:t>Graham </a:t>
            </a:r>
            <a:r>
              <a:rPr lang="de-DE" sz="1800" dirty="0" err="1"/>
              <a:t>Neubig</a:t>
            </a:r>
            <a:r>
              <a:rPr lang="de-DE" sz="1800" dirty="0"/>
              <a:t>, </a:t>
            </a:r>
            <a:r>
              <a:rPr lang="de-DE" sz="1800" dirty="0" err="1"/>
              <a:t>Katsuhito</a:t>
            </a:r>
            <a:r>
              <a:rPr lang="de-DE" sz="1800" dirty="0"/>
              <a:t> </a:t>
            </a:r>
            <a:r>
              <a:rPr lang="de-DE" sz="1800" dirty="0" err="1"/>
              <a:t>Sudoh</a:t>
            </a:r>
            <a:r>
              <a:rPr lang="de-DE" sz="1800" dirty="0"/>
              <a:t>, </a:t>
            </a:r>
            <a:r>
              <a:rPr lang="de-DE" sz="1800" dirty="0" err="1"/>
              <a:t>Yusuke</a:t>
            </a:r>
            <a:r>
              <a:rPr lang="de-DE" sz="1800" dirty="0"/>
              <a:t> Oda </a:t>
            </a:r>
            <a:r>
              <a:rPr lang="de-DE" sz="1800" dirty="0" err="1"/>
              <a:t>etal</a:t>
            </a:r>
            <a:r>
              <a:rPr lang="de-DE" sz="1800" dirty="0"/>
              <a:t>. „The NAIST-NTT TED Talk </a:t>
            </a:r>
            <a:r>
              <a:rPr lang="de-DE" sz="1800" dirty="0" err="1"/>
              <a:t>Treebank</a:t>
            </a:r>
            <a:r>
              <a:rPr lang="de-DE" sz="1800" dirty="0"/>
              <a:t>“. In: 11th International Workshop on Spoken Language Translation (IWSLT). Lake </a:t>
            </a:r>
            <a:r>
              <a:rPr lang="de-DE" sz="1800" dirty="0" err="1"/>
              <a:t>Tahoe</a:t>
            </a:r>
            <a:r>
              <a:rPr lang="de-DE" sz="1800" dirty="0"/>
              <a:t>, USA, Dez. 2014</a:t>
            </a:r>
          </a:p>
          <a:p>
            <a:r>
              <a:rPr lang="en-US" sz="1800" dirty="0"/>
              <a:t>P. </a:t>
            </a:r>
            <a:r>
              <a:rPr lang="en-US" sz="1800" dirty="0" err="1"/>
              <a:t>Paroubek</a:t>
            </a:r>
            <a:r>
              <a:rPr lang="en-US" sz="1800" dirty="0"/>
              <a:t>. „Evaluating Part-of-Speech-Tagging and Parsing“. In: Evaluation of Text and Speech Systems. Speech and Language Technology, vol. 37. Springer, Dordrecht, 2007. </a:t>
            </a:r>
            <a:r>
              <a:rPr lang="en-US" sz="1800" dirty="0" err="1"/>
              <a:t>Kap</a:t>
            </a:r>
            <a:r>
              <a:rPr lang="en-US" sz="1800" dirty="0"/>
              <a:t>. 4 </a:t>
            </a:r>
            <a:r>
              <a:rPr lang="de-DE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41742040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D381BA-6ECA-42C4-B2EF-94959671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Quellen (2)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213BF-8B7F-4428-9609-16831F2FE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Noah Smith. Linguistic Structure Prediction. Morgan und Claypool Publishers, 2011</a:t>
            </a:r>
          </a:p>
          <a:p>
            <a:r>
              <a:rPr lang="en-US" sz="1800" dirty="0"/>
              <a:t>Anders </a:t>
            </a:r>
            <a:r>
              <a:rPr lang="en-US" sz="1800" dirty="0" err="1"/>
              <a:t>Sorgaard</a:t>
            </a:r>
            <a:r>
              <a:rPr lang="en-US" sz="1800" dirty="0"/>
              <a:t>. Semi-Supervised Learning and Domain Adaptation in Natural Language Processing. Morgan und Claypool Publishers, 2013</a:t>
            </a:r>
          </a:p>
          <a:p>
            <a:r>
              <a:rPr lang="en-US" sz="1800" dirty="0"/>
              <a:t>F. Van </a:t>
            </a:r>
            <a:r>
              <a:rPr lang="en-US" sz="1800" dirty="0" err="1"/>
              <a:t>Eynde</a:t>
            </a:r>
            <a:r>
              <a:rPr lang="en-US" sz="1800" dirty="0"/>
              <a:t>. Lexicon Development for Speech and Language Processing. Text, Speech and Language Technology. Springer Netherlands, 2014</a:t>
            </a:r>
          </a:p>
          <a:p>
            <a:r>
              <a:rPr lang="en-US" sz="1800" dirty="0"/>
              <a:t> Kavita Ganesan. Computing Precision and Recall for Multi-Class Classiﬁcation Problems. 2014. URL: http://text-analytics101.rxnlp.com/2014/10/ c</a:t>
            </a:r>
          </a:p>
          <a:p>
            <a:r>
              <a:rPr lang="en-US" sz="1800" dirty="0"/>
              <a:t>RapidMiner GmbH. </a:t>
            </a:r>
            <a:r>
              <a:rPr lang="en-US" sz="1800" dirty="0" err="1"/>
              <a:t>TextprocessingPluginSite</a:t>
            </a:r>
            <a:r>
              <a:rPr lang="en-US" sz="1800" dirty="0"/>
              <a:t>. 2018. URL: https://marketplace. rapidminer.com/</a:t>
            </a:r>
            <a:r>
              <a:rPr lang="en-US" sz="1800" dirty="0" err="1"/>
              <a:t>UpdateServer</a:t>
            </a:r>
            <a:r>
              <a:rPr lang="en-US" sz="1800" dirty="0"/>
              <a:t>/faces/</a:t>
            </a:r>
            <a:r>
              <a:rPr lang="en-US" sz="1800" dirty="0" err="1"/>
              <a:t>product_details.xhtml</a:t>
            </a:r>
            <a:r>
              <a:rPr lang="en-US" sz="1800" dirty="0"/>
              <a:t>? omputing-precision-and-recall-for.html (</a:t>
            </a:r>
            <a:r>
              <a:rPr lang="en-US" sz="1800" dirty="0" err="1"/>
              <a:t>besucht</a:t>
            </a:r>
            <a:r>
              <a:rPr lang="en-US" sz="1800" dirty="0"/>
              <a:t> am 16. Apr. 2019) </a:t>
            </a:r>
          </a:p>
          <a:p>
            <a:r>
              <a:rPr lang="de-DE" sz="1800" dirty="0" err="1"/>
              <a:t>RapidMiner</a:t>
            </a:r>
            <a:r>
              <a:rPr lang="de-DE" sz="1800" dirty="0"/>
              <a:t> GmbH. </a:t>
            </a:r>
            <a:r>
              <a:rPr lang="de-DE" sz="1800" dirty="0" err="1"/>
              <a:t>RapidMiner</a:t>
            </a:r>
            <a:r>
              <a:rPr lang="de-DE" sz="1800" dirty="0"/>
              <a:t> </a:t>
            </a:r>
            <a:r>
              <a:rPr lang="de-DE" sz="1800" dirty="0" err="1"/>
              <a:t>Documentation</a:t>
            </a:r>
            <a:r>
              <a:rPr lang="de-DE" sz="1800" dirty="0"/>
              <a:t>. URL: https://docs.rapidminer. </a:t>
            </a:r>
            <a:r>
              <a:rPr lang="de-DE" sz="1800" dirty="0" err="1"/>
              <a:t>com</a:t>
            </a:r>
            <a:r>
              <a:rPr lang="de-DE" sz="1800" dirty="0"/>
              <a:t>/ </a:t>
            </a:r>
          </a:p>
          <a:p>
            <a:r>
              <a:rPr lang="de-DE" sz="1800" dirty="0" err="1"/>
              <a:t>RapidMiner</a:t>
            </a:r>
            <a:r>
              <a:rPr lang="de-DE" sz="1800" dirty="0"/>
              <a:t> GmbH. </a:t>
            </a:r>
            <a:r>
              <a:rPr lang="de-DE" sz="1800" dirty="0" err="1"/>
              <a:t>RapidMiner</a:t>
            </a:r>
            <a:r>
              <a:rPr lang="de-DE" sz="1800" dirty="0"/>
              <a:t> Studio Beschreibung. URL: https://rapidminer. </a:t>
            </a:r>
            <a:r>
              <a:rPr lang="de-DE" sz="1800" dirty="0" err="1"/>
              <a:t>com</a:t>
            </a:r>
            <a:r>
              <a:rPr lang="de-DE" sz="1800" dirty="0"/>
              <a:t>/</a:t>
            </a:r>
            <a:r>
              <a:rPr lang="de-DE" sz="1800" dirty="0" err="1"/>
              <a:t>products</a:t>
            </a:r>
            <a:r>
              <a:rPr lang="de-DE" sz="1800" dirty="0"/>
              <a:t>/</a:t>
            </a:r>
            <a:r>
              <a:rPr lang="de-DE" sz="1800" dirty="0" err="1"/>
              <a:t>studio</a:t>
            </a:r>
            <a:r>
              <a:rPr lang="de-DE" sz="1800" dirty="0"/>
              <a:t>/ (besucht am 21. Apr. 2019)</a:t>
            </a:r>
          </a:p>
          <a:p>
            <a:r>
              <a:rPr lang="en-US" sz="1800" dirty="0"/>
              <a:t>RapidMiner GmbH. RapidMiner: Creating your own Extension. URL: https:// docs.rapidminer.com/latest/developers/creating-your-own-extension/ </a:t>
            </a:r>
          </a:p>
          <a:p>
            <a:r>
              <a:rPr lang="de-DE" sz="1800" dirty="0"/>
              <a:t>Stanford University. Penn </a:t>
            </a:r>
            <a:r>
              <a:rPr lang="de-DE" sz="1800" dirty="0" err="1"/>
              <a:t>Treebank</a:t>
            </a:r>
            <a:r>
              <a:rPr lang="de-DE" sz="1800" dirty="0"/>
              <a:t> P.O.S. Tags. 2003. URL: https://www.ling. upenn.edu/</a:t>
            </a:r>
            <a:r>
              <a:rPr lang="de-DE" sz="1800" dirty="0" err="1"/>
              <a:t>courses</a:t>
            </a:r>
            <a:r>
              <a:rPr lang="de-DE" sz="1800" dirty="0"/>
              <a:t>/Fall_2003/ling001/penn_treebank_pos.html (besucht am 4. Apr. 2019)</a:t>
            </a:r>
          </a:p>
        </p:txBody>
      </p:sp>
    </p:spTree>
    <p:extLst>
      <p:ext uri="{BB962C8B-B14F-4D97-AF65-F5344CB8AC3E}">
        <p14:creationId xmlns:p14="http://schemas.microsoft.com/office/powerpoint/2010/main" val="1048537086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D381BA-6ECA-42C4-B2EF-94959671A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Quellen (3)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213BF-8B7F-4428-9609-16831F2FE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Mark Watson. </a:t>
            </a:r>
            <a:r>
              <a:rPr lang="en-US" sz="1800" dirty="0" err="1"/>
              <a:t>FastTag</a:t>
            </a:r>
            <a:r>
              <a:rPr lang="en-US" sz="1800" dirty="0"/>
              <a:t> v2. URL: https://github.com/mark-watson/fasttag_v2 </a:t>
            </a:r>
          </a:p>
          <a:p>
            <a:r>
              <a:rPr lang="de-DE" sz="1800" dirty="0"/>
              <a:t>Matt Wilkens. </a:t>
            </a:r>
            <a:r>
              <a:rPr lang="de-DE" sz="1800" dirty="0" err="1"/>
              <a:t>Evaluating</a:t>
            </a:r>
            <a:r>
              <a:rPr lang="de-DE" sz="1800" dirty="0"/>
              <a:t> POS Taggers: </a:t>
            </a:r>
            <a:r>
              <a:rPr lang="de-DE" sz="1800" dirty="0" err="1"/>
              <a:t>LingPipe</a:t>
            </a:r>
            <a:r>
              <a:rPr lang="de-DE" sz="1800" dirty="0"/>
              <a:t> Cross-Validation. 2009. URL: https://mattwilkens.com/2009/01/21/evaluating-pos-taggers-lingpipecross-validation/ (besucht am 21. Apr. 2019)</a:t>
            </a:r>
          </a:p>
        </p:txBody>
      </p:sp>
    </p:spTree>
    <p:extLst>
      <p:ext uri="{BB962C8B-B14F-4D97-AF65-F5344CB8AC3E}">
        <p14:creationId xmlns:p14="http://schemas.microsoft.com/office/powerpoint/2010/main" val="271385097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C1744F-2A0C-44D5-960C-D6512A515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Vergleichen von POS-Taggern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DF22E7-8BFE-4877-BB4B-EFB1C484B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POS-Tagger arbeiten nicht garantiert korrekt</a:t>
            </a:r>
          </a:p>
          <a:p>
            <a:pPr marL="0" indent="0"/>
            <a:r>
              <a:rPr lang="de-DE" sz="2800" dirty="0"/>
              <a:t>	→	beste Lösung muss durch Vergleiche gefunden werden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Plattform zum Vergleich sinnvoll</a:t>
            </a:r>
          </a:p>
        </p:txBody>
      </p:sp>
    </p:spTree>
    <p:extLst>
      <p:ext uri="{BB962C8B-B14F-4D97-AF65-F5344CB8AC3E}">
        <p14:creationId xmlns:p14="http://schemas.microsoft.com/office/powerpoint/2010/main" val="116540217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2BF1E5-68FA-4821-810B-CDC5EF070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79EB6E-B4B4-4A93-8D78-EE9475DD0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54000" lvl="1" indent="0">
              <a:buNone/>
            </a:pPr>
            <a:r>
              <a:rPr lang="de-DE" dirty="0"/>
              <a:t>1. 	Grundlegendes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2.	Konzept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3.	Implementierung</a:t>
            </a:r>
          </a:p>
          <a:p>
            <a:pPr marL="254000" lvl="1" indent="0">
              <a:buNone/>
            </a:pPr>
            <a:r>
              <a:rPr lang="de-DE" dirty="0">
                <a:solidFill>
                  <a:schemeClr val="accent4">
                    <a:lumMod val="50000"/>
                    <a:lumOff val="50000"/>
                  </a:schemeClr>
                </a:solidFill>
              </a:rPr>
              <a:t>4.	Evaluations-Testlauf</a:t>
            </a:r>
          </a:p>
          <a:p>
            <a:pPr marL="768350" lvl="1" indent="-514350">
              <a:buAutoNum type="arabicPeriod" startAt="3"/>
            </a:pPr>
            <a:endParaRPr lang="de-DE" dirty="0"/>
          </a:p>
          <a:p>
            <a:pPr marL="254000" lvl="1" indent="0">
              <a:buNone/>
            </a:pPr>
            <a:r>
              <a:rPr lang="de-DE" dirty="0"/>
              <a:t>	</a:t>
            </a:r>
            <a:br>
              <a:rPr lang="de-DE" dirty="0"/>
            </a:br>
            <a:r>
              <a:rPr lang="de-DE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97773059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D0DBA-81FA-4698-9F02-A416F799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Ambiguität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ED578C-49B9-42A4-9E49-0A6F71792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Beispielwort „like“: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Mehrdeutigkeit (</a:t>
            </a:r>
            <a:r>
              <a:rPr lang="de-DE" sz="2800" i="1" dirty="0"/>
              <a:t>Ambiguität</a:t>
            </a:r>
            <a:r>
              <a:rPr lang="de-DE" sz="2800" dirty="0"/>
              <a:t>) ermöglicht inkorrekte POS-Tagging-Entscheidungen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Hauptgrund für die Fehlerquote größer null von POS-Taggern</a:t>
            </a:r>
          </a:p>
          <a:p>
            <a:pPr marL="0" indent="0"/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dirty="0"/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3758AD59-3BC4-49E2-9736-810807F69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974254"/>
              </p:ext>
            </p:extLst>
          </p:nvPr>
        </p:nvGraphicFramePr>
        <p:xfrm>
          <a:off x="2167466" y="2572544"/>
          <a:ext cx="8669868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34934">
                  <a:extLst>
                    <a:ext uri="{9D8B030D-6E8A-4147-A177-3AD203B41FA5}">
                      <a16:colId xmlns:a16="http://schemas.microsoft.com/office/drawing/2014/main" val="4089545855"/>
                    </a:ext>
                  </a:extLst>
                </a:gridCol>
                <a:gridCol w="4334934">
                  <a:extLst>
                    <a:ext uri="{9D8B030D-6E8A-4147-A177-3AD203B41FA5}">
                      <a16:colId xmlns:a16="http://schemas.microsoft.com/office/drawing/2014/main" val="248500744"/>
                    </a:ext>
                  </a:extLst>
                </a:gridCol>
              </a:tblGrid>
              <a:tr h="360040">
                <a:tc>
                  <a:txBody>
                    <a:bodyPr/>
                    <a:lstStyle/>
                    <a:p>
                      <a:r>
                        <a:rPr lang="de-DE" dirty="0"/>
                        <a:t>POS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Beispielsatz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8702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Verb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 like </a:t>
                      </a:r>
                      <a:r>
                        <a:rPr lang="de-DE" dirty="0" err="1"/>
                        <a:t>this</a:t>
                      </a:r>
                      <a:r>
                        <a:rPr lang="de-DE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690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Präposition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 am like </a:t>
                      </a:r>
                      <a:r>
                        <a:rPr lang="de-DE" dirty="0" err="1"/>
                        <a:t>this</a:t>
                      </a:r>
                      <a:r>
                        <a:rPr lang="de-DE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844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Einwurf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 am, like, so </a:t>
                      </a:r>
                      <a:r>
                        <a:rPr lang="de-DE" dirty="0" err="1"/>
                        <a:t>confused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right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now</a:t>
                      </a:r>
                      <a:r>
                        <a:rPr lang="de-DE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8760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094850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AF771C56-7350-4DD9-9954-307DF25B7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6456" y="0"/>
            <a:ext cx="4990232" cy="89812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F0D0DBA-81FA-4698-9F02-A416F799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Tagsets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ED578C-49B9-42A4-9E49-0A6F71792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Formalisieren eine Zerlegung </a:t>
            </a:r>
            <a:br>
              <a:rPr lang="de-DE" sz="2400" dirty="0"/>
            </a:br>
            <a:r>
              <a:rPr lang="de-DE" sz="2400" dirty="0"/>
              <a:t>einer Sprache in mögliche POS-Tags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Bedeutungen überschneiden sich nicht </a:t>
            </a:r>
            <a:br>
              <a:rPr lang="de-DE" sz="2400" dirty="0"/>
            </a:br>
            <a:r>
              <a:rPr lang="de-DE" sz="2400" dirty="0"/>
              <a:t>(Wörter/Zeichen haben exakt 1 Tag)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Größe des Sets entscheidend </a:t>
            </a:r>
            <a:br>
              <a:rPr lang="de-DE" sz="2400" dirty="0"/>
            </a:br>
            <a:r>
              <a:rPr lang="de-DE" sz="2400" dirty="0"/>
              <a:t>über Informationsgehalt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Beispiel einer Zerlegung:</a:t>
            </a:r>
            <a:br>
              <a:rPr lang="de-DE" sz="2400" dirty="0"/>
            </a:br>
            <a:r>
              <a:rPr lang="de-DE" sz="2400" dirty="0"/>
              <a:t>Penn </a:t>
            </a:r>
            <a:r>
              <a:rPr lang="de-DE" sz="2400" dirty="0" err="1"/>
              <a:t>Treebank</a:t>
            </a:r>
            <a:r>
              <a:rPr lang="de-DE" sz="2400" dirty="0"/>
              <a:t> </a:t>
            </a:r>
            <a:r>
              <a:rPr lang="de-DE" sz="2400" dirty="0" err="1"/>
              <a:t>Tagset</a:t>
            </a:r>
            <a:r>
              <a:rPr lang="de-DE" sz="2400" dirty="0"/>
              <a:t> (v2)</a:t>
            </a:r>
            <a:br>
              <a:rPr lang="de-DE" sz="2400" dirty="0"/>
            </a:br>
            <a:br>
              <a:rPr lang="de-DE" sz="2400" dirty="0"/>
            </a:br>
            <a:endParaRPr lang="de-DE" sz="24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F8697D02-943D-48F2-985F-A3FFFABC5B2B}"/>
              </a:ext>
            </a:extLst>
          </p:cNvPr>
          <p:cNvCxnSpPr>
            <a:cxnSpLocks/>
          </p:cNvCxnSpPr>
          <p:nvPr/>
        </p:nvCxnSpPr>
        <p:spPr bwMode="auto">
          <a:xfrm>
            <a:off x="4558184" y="6677000"/>
            <a:ext cx="2304256" cy="0"/>
          </a:xfrm>
          <a:prstGeom prst="straightConnector1">
            <a:avLst/>
          </a:prstGeom>
          <a:blipFill dpi="0" rotWithShape="0">
            <a:blip r:embed="rId3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3656501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0D0DBA-81FA-4698-9F02-A416F799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Tagging-Herangehensweisen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ED578C-49B9-42A4-9E49-0A6F71792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Lexikon- /Regelbasiert</a:t>
            </a:r>
            <a:br>
              <a:rPr lang="de-DE" sz="2800" dirty="0"/>
            </a:br>
            <a:r>
              <a:rPr lang="de-DE" sz="2800" dirty="0"/>
              <a:t>Alle Wort-POS-Kombinationen liegen in einem Lexikon</a:t>
            </a:r>
            <a:br>
              <a:rPr lang="de-DE" sz="2800" dirty="0"/>
            </a:br>
            <a:r>
              <a:rPr lang="de-DE" sz="2800" dirty="0"/>
              <a:t>Ambiguitäten werden mit Regeln gelöst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Maschinelles Lernen</a:t>
            </a:r>
            <a:br>
              <a:rPr lang="de-DE" sz="2800" dirty="0"/>
            </a:br>
            <a:r>
              <a:rPr lang="de-DE" sz="2800" dirty="0"/>
              <a:t>Verwendet ebenfalls ein Lexikon</a:t>
            </a:r>
            <a:br>
              <a:rPr lang="de-DE" sz="2800" dirty="0"/>
            </a:br>
            <a:r>
              <a:rPr lang="de-DE" sz="2800" dirty="0"/>
              <a:t>Algorithmus wird trainiert, Ambiguitäten zu lösen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Worttransformation</a:t>
            </a:r>
            <a:br>
              <a:rPr lang="de-DE" sz="2800" b="1" dirty="0"/>
            </a:br>
            <a:r>
              <a:rPr lang="de-DE" sz="2800" dirty="0"/>
              <a:t>Wörter mit Ambiguitäten werden durch eindeutige Wörter ersetzt und dann wird die Satzstruktur auf Validität untersucht</a:t>
            </a:r>
            <a:br>
              <a:rPr lang="de-DE" sz="2800" dirty="0"/>
            </a:br>
            <a:r>
              <a:rPr lang="de-DE" sz="2800" dirty="0"/>
              <a:t>Unbekannte Wörter werden durch bekannte ersetzt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b="1" dirty="0"/>
              <a:t>Mischformen</a:t>
            </a:r>
            <a:br>
              <a:rPr lang="de-DE" sz="2800" b="1" dirty="0"/>
            </a:br>
            <a:r>
              <a:rPr lang="de-DE" sz="2800" dirty="0"/>
              <a:t>Höchste Erfolgsrate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65611587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31632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DB7AC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Helvetica Neue UltraLight"/>
        <a:ea typeface="ヒラギノ角ゴ ProN W3"/>
        <a:cs typeface="ヒラギノ角ゴ ProN W3"/>
      </a:majorFont>
      <a:minorFont>
        <a:latin typeface="Helvetica Neue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Pages>0</Pages>
  <Words>1264</Words>
  <Characters>0</Characters>
  <Application>Microsoft Office PowerPoint</Application>
  <PresentationFormat>Benutzerdefiniert</PresentationFormat>
  <Lines>0</Lines>
  <Paragraphs>448</Paragraphs>
  <Slides>45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53" baseType="lpstr">
      <vt:lpstr>Arial</vt:lpstr>
      <vt:lpstr>Calibri</vt:lpstr>
      <vt:lpstr>Cambria Math</vt:lpstr>
      <vt:lpstr>Gill Sans</vt:lpstr>
      <vt:lpstr>Helvetica Neue</vt:lpstr>
      <vt:lpstr>Helvetica Neue UltraLight</vt:lpstr>
      <vt:lpstr>Wingdings</vt:lpstr>
      <vt:lpstr>Master #5</vt:lpstr>
      <vt:lpstr>PowerPoint-Präsentation</vt:lpstr>
      <vt:lpstr>Natural Language Processing (NLP)</vt:lpstr>
      <vt:lpstr>Teilbereiche von NLP</vt:lpstr>
      <vt:lpstr>Part-of-Speech-Tagging</vt:lpstr>
      <vt:lpstr>Vergleichen von POS-Taggern</vt:lpstr>
      <vt:lpstr>Gliederung</vt:lpstr>
      <vt:lpstr>Ambiguität</vt:lpstr>
      <vt:lpstr>Tagsets</vt:lpstr>
      <vt:lpstr>Tagging-Herangehensweisen</vt:lpstr>
      <vt:lpstr>Korpora</vt:lpstr>
      <vt:lpstr>Grundlegendes − Rapidminer</vt:lpstr>
      <vt:lpstr>Gliederung</vt:lpstr>
      <vt:lpstr>Unterteilung der Arbeitsschritte</vt:lpstr>
      <vt:lpstr>Einlesen von Text</vt:lpstr>
      <vt:lpstr>Sequenzierung</vt:lpstr>
      <vt:lpstr>Sequenzierung</vt:lpstr>
      <vt:lpstr>Sequenzierung</vt:lpstr>
      <vt:lpstr>Sequenzierung</vt:lpstr>
      <vt:lpstr>Tagging</vt:lpstr>
      <vt:lpstr>Übergabeformat</vt:lpstr>
      <vt:lpstr>Evaluation</vt:lpstr>
      <vt:lpstr>Evaluation: Parsen</vt:lpstr>
      <vt:lpstr>Evaluation: Bildung der Metriken</vt:lpstr>
      <vt:lpstr>Evaluation: Bildung der Metriken</vt:lpstr>
      <vt:lpstr>Evaluation: Bildung der Metriken</vt:lpstr>
      <vt:lpstr>Evaluation: Bildung der Metriken</vt:lpstr>
      <vt:lpstr>Evaluation: Bildung der Metriken</vt:lpstr>
      <vt:lpstr>Gliederung</vt:lpstr>
      <vt:lpstr>RapidMiner-Erweiterungen</vt:lpstr>
      <vt:lpstr>Zielsetzungen </vt:lpstr>
      <vt:lpstr>Implementierung − Überblick </vt:lpstr>
      <vt:lpstr>Gliederung</vt:lpstr>
      <vt:lpstr>Tagsets</vt:lpstr>
      <vt:lpstr>Übergabeobjekt TagString </vt:lpstr>
      <vt:lpstr>Tagging-Operatoren </vt:lpstr>
      <vt:lpstr>Evaluations-Operator </vt:lpstr>
      <vt:lpstr>Gliederung</vt:lpstr>
      <vt:lpstr>Aufbau des Tests</vt:lpstr>
      <vt:lpstr>Ergebnisse: NLP4J</vt:lpstr>
      <vt:lpstr>Ergebnisse: LingPipe</vt:lpstr>
      <vt:lpstr>Ergebnisse: FastTag</vt:lpstr>
      <vt:lpstr>Ausblick</vt:lpstr>
      <vt:lpstr>Quellen (1)</vt:lpstr>
      <vt:lpstr>Quellen (2)</vt:lpstr>
      <vt:lpstr>Quellen (3)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Process Mining Tutorial</dc:title>
  <dc:subject/>
  <dc:creator>sschoenig</dc:creator>
  <cp:keywords/>
  <dc:description/>
  <cp:lastModifiedBy>Philipp Scholz</cp:lastModifiedBy>
  <cp:revision>371</cp:revision>
  <dcterms:created xsi:type="dcterms:W3CDTF">2013-07-26T13:26:04Z</dcterms:created>
  <dcterms:modified xsi:type="dcterms:W3CDTF">2019-05-12T16:13:27Z</dcterms:modified>
</cp:coreProperties>
</file>